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 id="2147483662" r:id="rId6"/>
    <p:sldMasterId id="2147483663" r:id="rId7"/>
    <p:sldMasterId id="2147483664" r:id="rId8"/>
    <p:sldMasterId id="2147483665" r:id="rId9"/>
    <p:sldMasterId id="2147483666" r:id="rId10"/>
    <p:sldMasterId id="2147483667" r:id="rId11"/>
    <p:sldMasterId id="2147483668" r:id="rId12"/>
    <p:sldMasterId id="2147483669" r:id="rId13"/>
    <p:sldMasterId id="2147483670" r:id="rId14"/>
    <p:sldMasterId id="2147483671" r:id="rId15"/>
    <p:sldMasterId id="2147483672" r:id="rId16"/>
    <p:sldMasterId id="2147483673" r:id="rId17"/>
    <p:sldMasterId id="2147483674" r:id="rId18"/>
    <p:sldMasterId id="2147483675" r:id="rId19"/>
    <p:sldMasterId id="2147483676"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Lst>
  <p:sldSz cy="6858000" cx="9144000"/>
  <p:notesSz cx="9144000" cy="6858000"/>
  <p:embeddedFontLst>
    <p:embeddedFont>
      <p:font typeface="Corbel"/>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E7ADB7-7BF5-45EB-828F-F15011FFCE15}">
  <a:tblStyle styleId="{16E7ADB7-7BF5-45EB-828F-F15011FFCE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9.xml"/><Relationship Id="rId42" Type="http://schemas.openxmlformats.org/officeDocument/2006/relationships/slide" Target="slides/slide21.xml"/><Relationship Id="rId41" Type="http://schemas.openxmlformats.org/officeDocument/2006/relationships/slide" Target="slides/slide20.xml"/><Relationship Id="rId44" Type="http://schemas.openxmlformats.org/officeDocument/2006/relationships/slide" Target="slides/slide23.xml"/><Relationship Id="rId43" Type="http://schemas.openxmlformats.org/officeDocument/2006/relationships/slide" Target="slides/slide22.xml"/><Relationship Id="rId46" Type="http://schemas.openxmlformats.org/officeDocument/2006/relationships/slide" Target="slides/slide25.xml"/><Relationship Id="rId45" Type="http://schemas.openxmlformats.org/officeDocument/2006/relationships/slide" Target="slides/slide24.xml"/><Relationship Id="rId1" Type="http://schemas.openxmlformats.org/officeDocument/2006/relationships/theme" Target="theme/theme1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27.xml"/><Relationship Id="rId47" Type="http://schemas.openxmlformats.org/officeDocument/2006/relationships/slide" Target="slides/slide26.xml"/><Relationship Id="rId49" Type="http://schemas.openxmlformats.org/officeDocument/2006/relationships/slide" Target="slides/slide2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0.xml"/><Relationship Id="rId30" Type="http://schemas.openxmlformats.org/officeDocument/2006/relationships/slide" Target="slides/slide9.xml"/><Relationship Id="rId33" Type="http://schemas.openxmlformats.org/officeDocument/2006/relationships/slide" Target="slides/slide12.xml"/><Relationship Id="rId32" Type="http://schemas.openxmlformats.org/officeDocument/2006/relationships/slide" Target="slides/slide11.xml"/><Relationship Id="rId35" Type="http://schemas.openxmlformats.org/officeDocument/2006/relationships/slide" Target="slides/slide14.xml"/><Relationship Id="rId34" Type="http://schemas.openxmlformats.org/officeDocument/2006/relationships/slide" Target="slides/slide13.xml"/><Relationship Id="rId37" Type="http://schemas.openxmlformats.org/officeDocument/2006/relationships/slide" Target="slides/slide16.xml"/><Relationship Id="rId36" Type="http://schemas.openxmlformats.org/officeDocument/2006/relationships/slide" Target="slides/slide15.xml"/><Relationship Id="rId39" Type="http://schemas.openxmlformats.org/officeDocument/2006/relationships/slide" Target="slides/slide18.xml"/><Relationship Id="rId38" Type="http://schemas.openxmlformats.org/officeDocument/2006/relationships/slide" Target="slides/slide17.xml"/><Relationship Id="rId20" Type="http://schemas.openxmlformats.org/officeDocument/2006/relationships/slideMaster" Target="slideMasters/slideMaster16.xml"/><Relationship Id="rId22" Type="http://schemas.openxmlformats.org/officeDocument/2006/relationships/slide" Target="slides/slide1.xml"/><Relationship Id="rId21" Type="http://schemas.openxmlformats.org/officeDocument/2006/relationships/notesMaster" Target="notesMasters/notesMaster1.xml"/><Relationship Id="rId24" Type="http://schemas.openxmlformats.org/officeDocument/2006/relationships/slide" Target="slides/slide3.xml"/><Relationship Id="rId23" Type="http://schemas.openxmlformats.org/officeDocument/2006/relationships/slide" Target="slides/slide2.xml"/><Relationship Id="rId26" Type="http://schemas.openxmlformats.org/officeDocument/2006/relationships/slide" Target="slides/slide5.xml"/><Relationship Id="rId25" Type="http://schemas.openxmlformats.org/officeDocument/2006/relationships/slide" Target="slides/slide4.xml"/><Relationship Id="rId28" Type="http://schemas.openxmlformats.org/officeDocument/2006/relationships/slide" Target="slides/slide7.xml"/><Relationship Id="rId27" Type="http://schemas.openxmlformats.org/officeDocument/2006/relationships/slide" Target="slides/slide6.xml"/><Relationship Id="rId29" Type="http://schemas.openxmlformats.org/officeDocument/2006/relationships/slide" Target="slides/slide8.xml"/><Relationship Id="rId51" Type="http://schemas.openxmlformats.org/officeDocument/2006/relationships/slide" Target="slides/slide30.xml"/><Relationship Id="rId50" Type="http://schemas.openxmlformats.org/officeDocument/2006/relationships/slide" Target="slides/slide29.xml"/><Relationship Id="rId53" Type="http://schemas.openxmlformats.org/officeDocument/2006/relationships/slide" Target="slides/slide32.xml"/><Relationship Id="rId52" Type="http://schemas.openxmlformats.org/officeDocument/2006/relationships/slide" Target="slides/slide31.xml"/><Relationship Id="rId11" Type="http://schemas.openxmlformats.org/officeDocument/2006/relationships/slideMaster" Target="slideMasters/slideMaster7.xml"/><Relationship Id="rId55" Type="http://schemas.openxmlformats.org/officeDocument/2006/relationships/font" Target="fonts/Corbel-bold.fntdata"/><Relationship Id="rId10" Type="http://schemas.openxmlformats.org/officeDocument/2006/relationships/slideMaster" Target="slideMasters/slideMaster6.xml"/><Relationship Id="rId54" Type="http://schemas.openxmlformats.org/officeDocument/2006/relationships/font" Target="fonts/Corbel-regular.fntdata"/><Relationship Id="rId13" Type="http://schemas.openxmlformats.org/officeDocument/2006/relationships/slideMaster" Target="slideMasters/slideMaster9.xml"/><Relationship Id="rId57" Type="http://schemas.openxmlformats.org/officeDocument/2006/relationships/font" Target="fonts/Corbel-boldItalic.fntdata"/><Relationship Id="rId12" Type="http://schemas.openxmlformats.org/officeDocument/2006/relationships/slideMaster" Target="slideMasters/slideMaster8.xml"/><Relationship Id="rId56" Type="http://schemas.openxmlformats.org/officeDocument/2006/relationships/font" Target="fonts/Corbel-italic.fntdata"/><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Master" Target="slideMasters/slideMaster15.xml"/><Relationship Id="rId18" Type="http://schemas.openxmlformats.org/officeDocument/2006/relationships/slideMaster" Target="slideMasters/slideMaster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9pPr>
          </a:lstStyle>
          <a:p/>
        </p:txBody>
      </p:sp>
      <p:sp>
        <p:nvSpPr>
          <p:cNvPr id="4" name="Google Shape;4;n"/>
          <p:cNvSpPr txBox="1"/>
          <p:nvPr>
            <p:ph idx="10" type="dt"/>
          </p:nvPr>
        </p:nvSpPr>
        <p:spPr>
          <a:xfrm>
            <a:off x="5180012" y="0"/>
            <a:ext cx="3962400" cy="342900"/>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SzPts val="1400"/>
              <a:buNone/>
              <a:defRPr b="0" i="0" sz="1200" u="none" cap="none" strike="noStrike">
                <a:solidFill>
                  <a:srgbClr val="000000"/>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9pPr>
          </a:lstStyle>
          <a:p/>
        </p:txBody>
      </p:sp>
      <p:sp>
        <p:nvSpPr>
          <p:cNvPr id="5" name="Google Shape;5;n"/>
          <p:cNvSpPr/>
          <p:nvPr>
            <p:ph idx="3"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6513512"/>
            <a:ext cx="3962400" cy="3429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rgbClr val="000000"/>
                </a:solidFill>
                <a:latin typeface="Corbel"/>
                <a:ea typeface="Corbel"/>
                <a:cs typeface="Corbel"/>
                <a:sym typeface="Corbel"/>
              </a:defRPr>
            </a:lvl9pPr>
          </a:lstStyle>
          <a:p/>
        </p:txBody>
      </p:sp>
      <p:sp>
        <p:nvSpPr>
          <p:cNvPr id="8" name="Google Shape;8;n"/>
          <p:cNvSpPr txBox="1"/>
          <p:nvPr>
            <p:ph idx="12" type="sldNum"/>
          </p:nvPr>
        </p:nvSpPr>
        <p:spPr>
          <a:xfrm>
            <a:off x="5180012" y="6513512"/>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orbel"/>
              <a:buNone/>
            </a:pPr>
            <a:fld id="{00000000-1234-1234-1234-123412341234}" type="slidenum">
              <a:rPr b="0" i="0" lang="en-US" sz="1200" u="none" cap="none" strike="noStrike">
                <a:solidFill>
                  <a:srgbClr val="000000"/>
                </a:solidFill>
                <a:latin typeface="Corbel"/>
                <a:ea typeface="Corbel"/>
                <a:cs typeface="Corbel"/>
                <a:sym typeface="Corbe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1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1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1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1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1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1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1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1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1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1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2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2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2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2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2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2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2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2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2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2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2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2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2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2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2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2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2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3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3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3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3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3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6" name="Shape 16"/>
        <p:cNvGrpSpPr/>
        <p:nvPr/>
      </p:nvGrpSpPr>
      <p:grpSpPr>
        <a:xfrm>
          <a:off x="0" y="0"/>
          <a:ext cx="0" cy="0"/>
          <a:chOff x="0" y="0"/>
          <a:chExt cx="0" cy="0"/>
        </a:xfrm>
      </p:grpSpPr>
      <p:sp>
        <p:nvSpPr>
          <p:cNvPr id="17" name="Google Shape;17;p2"/>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obj">
  <p:cSld name="OBJECT">
    <p:spTree>
      <p:nvGrpSpPr>
        <p:cNvPr id="114" name="Shape 114"/>
        <p:cNvGrpSpPr/>
        <p:nvPr/>
      </p:nvGrpSpPr>
      <p:grpSpPr>
        <a:xfrm>
          <a:off x="0" y="0"/>
          <a:ext cx="0" cy="0"/>
          <a:chOff x="0" y="0"/>
          <a:chExt cx="0" cy="0"/>
        </a:xfrm>
      </p:grpSpPr>
      <p:sp>
        <p:nvSpPr>
          <p:cNvPr id="115" name="Google Shape;115;p23"/>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obj">
  <p:cSld name="OBJECT">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28" name="Shape 128"/>
        <p:cNvGrpSpPr/>
        <p:nvPr/>
      </p:nvGrpSpPr>
      <p:grpSpPr>
        <a:xfrm>
          <a:off x="0" y="0"/>
          <a:ext cx="0" cy="0"/>
          <a:chOff x="0" y="0"/>
          <a:chExt cx="0" cy="0"/>
        </a:xfrm>
      </p:grpSpPr>
      <p:sp>
        <p:nvSpPr>
          <p:cNvPr id="129" name="Google Shape;129;p27"/>
          <p:cNvSpPr txBox="1"/>
          <p:nvPr>
            <p:ph idx="1" type="body"/>
          </p:nvPr>
        </p:nvSpPr>
        <p:spPr>
          <a:xfrm>
            <a:off x="4709160" y="3200400"/>
            <a:ext cx="3749040" cy="297942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27"/>
          <p:cNvSpPr txBox="1"/>
          <p:nvPr>
            <p:ph idx="2" type="body"/>
          </p:nvPr>
        </p:nvSpPr>
        <p:spPr>
          <a:xfrm>
            <a:off x="685800" y="3200400"/>
            <a:ext cx="3749040" cy="297942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38" name="Shape 1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4"/>
          <p:cNvSpPr txBox="1"/>
          <p:nvPr>
            <p:ph idx="1" type="body"/>
          </p:nvPr>
        </p:nvSpPr>
        <p:spPr>
          <a:xfrm>
            <a:off x="457200" y="1722120"/>
            <a:ext cx="822960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59" name="Shape 59"/>
        <p:cNvGrpSpPr/>
        <p:nvPr/>
      </p:nvGrpSpPr>
      <p:grpSpPr>
        <a:xfrm>
          <a:off x="0" y="0"/>
          <a:ext cx="0" cy="0"/>
          <a:chOff x="0" y="0"/>
          <a:chExt cx="0" cy="0"/>
        </a:xfrm>
      </p:grpSpPr>
      <p:sp>
        <p:nvSpPr>
          <p:cNvPr id="60" name="Google Shape;60;p9"/>
          <p:cNvSpPr txBox="1"/>
          <p:nvPr>
            <p:ph type="ctrTitle"/>
          </p:nvPr>
        </p:nvSpPr>
        <p:spPr>
          <a:xfrm>
            <a:off x="685800" y="2125980"/>
            <a:ext cx="7772400" cy="144018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9"/>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obj">
  <p:cSld name="OBJECT">
    <p:spTree>
      <p:nvGrpSpPr>
        <p:cNvPr id="69" name="Shape 69"/>
        <p:cNvGrpSpPr/>
        <p:nvPr/>
      </p:nvGrpSpPr>
      <p:grpSpPr>
        <a:xfrm>
          <a:off x="0" y="0"/>
          <a:ext cx="0" cy="0"/>
          <a:chOff x="0" y="0"/>
          <a:chExt cx="0" cy="0"/>
        </a:xfrm>
      </p:grpSpPr>
      <p:sp>
        <p:nvSpPr>
          <p:cNvPr id="70" name="Google Shape;70;p11"/>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1"/>
          <p:cNvSpPr txBox="1"/>
          <p:nvPr>
            <p:ph idx="1" type="body"/>
          </p:nvPr>
        </p:nvSpPr>
        <p:spPr>
          <a:xfrm>
            <a:off x="457200" y="1722120"/>
            <a:ext cx="397764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1"/>
          <p:cNvSpPr txBox="1"/>
          <p:nvPr>
            <p:ph idx="2" type="body"/>
          </p:nvPr>
        </p:nvSpPr>
        <p:spPr>
          <a:xfrm>
            <a:off x="4709160" y="1722120"/>
            <a:ext cx="397764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obj">
  <p:cSld name="OBJECT">
    <p:spTree>
      <p:nvGrpSpPr>
        <p:cNvPr id="79" name="Shape 79"/>
        <p:cNvGrpSpPr/>
        <p:nvPr/>
      </p:nvGrpSpPr>
      <p:grpSpPr>
        <a:xfrm>
          <a:off x="0" y="0"/>
          <a:ext cx="0" cy="0"/>
          <a:chOff x="0" y="0"/>
          <a:chExt cx="0" cy="0"/>
        </a:xfrm>
      </p:grpSpPr>
      <p:sp>
        <p:nvSpPr>
          <p:cNvPr id="80" name="Google Shape;80;p13"/>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obj">
  <p:cSld name="OBJECT">
    <p:spTree>
      <p:nvGrpSpPr>
        <p:cNvPr id="87" name="Shape 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92" name="Shape 92"/>
        <p:cNvGrpSpPr/>
        <p:nvPr/>
      </p:nvGrpSpPr>
      <p:grpSpPr>
        <a:xfrm>
          <a:off x="0" y="0"/>
          <a:ext cx="0" cy="0"/>
          <a:chOff x="0" y="0"/>
          <a:chExt cx="0" cy="0"/>
        </a:xfrm>
      </p:grpSpPr>
      <p:sp>
        <p:nvSpPr>
          <p:cNvPr id="93" name="Google Shape;93;p17"/>
          <p:cNvSpPr txBox="1"/>
          <p:nvPr>
            <p:ph type="ctrTitle"/>
          </p:nvPr>
        </p:nvSpPr>
        <p:spPr>
          <a:xfrm>
            <a:off x="685800" y="2125980"/>
            <a:ext cx="7772400" cy="144018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 name="Google Shape;94;p17"/>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9" name="Shape 99"/>
        <p:cNvGrpSpPr/>
        <p:nvPr/>
      </p:nvGrpSpPr>
      <p:grpSpPr>
        <a:xfrm>
          <a:off x="0" y="0"/>
          <a:ext cx="0" cy="0"/>
          <a:chOff x="0" y="0"/>
          <a:chExt cx="0" cy="0"/>
        </a:xfrm>
      </p:grpSpPr>
      <p:sp>
        <p:nvSpPr>
          <p:cNvPr id="100" name="Google Shape;100;p19"/>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19"/>
          <p:cNvSpPr txBox="1"/>
          <p:nvPr>
            <p:ph idx="1" type="body"/>
          </p:nvPr>
        </p:nvSpPr>
        <p:spPr>
          <a:xfrm>
            <a:off x="457200" y="1722120"/>
            <a:ext cx="822960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obj">
  <p:cSld name="OBJECT">
    <p:spTree>
      <p:nvGrpSpPr>
        <p:cNvPr id="106" name="Shape 106"/>
        <p:cNvGrpSpPr/>
        <p:nvPr/>
      </p:nvGrpSpPr>
      <p:grpSpPr>
        <a:xfrm>
          <a:off x="0" y="0"/>
          <a:ext cx="0" cy="0"/>
          <a:chOff x="0" y="0"/>
          <a:chExt cx="0" cy="0"/>
        </a:xfrm>
      </p:grpSpPr>
      <p:sp>
        <p:nvSpPr>
          <p:cNvPr id="107" name="Google Shape;107;p21"/>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b="0" i="0" sz="5000">
                <a:solidFill>
                  <a:schemeClr val="lt1"/>
                </a:solidFill>
                <a:latin typeface="Corbel"/>
                <a:ea typeface="Corbel"/>
                <a:cs typeface="Corbel"/>
                <a:sym typeface="Cor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 name="Google Shape;108;p21"/>
          <p:cNvSpPr txBox="1"/>
          <p:nvPr>
            <p:ph idx="1" type="body"/>
          </p:nvPr>
        </p:nvSpPr>
        <p:spPr>
          <a:xfrm>
            <a:off x="457200" y="1722120"/>
            <a:ext cx="397764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1"/>
          <p:cNvSpPr txBox="1"/>
          <p:nvPr>
            <p:ph idx="2" type="body"/>
          </p:nvPr>
        </p:nvSpPr>
        <p:spPr>
          <a:xfrm>
            <a:off x="4709160" y="1722120"/>
            <a:ext cx="3977640" cy="4526280"/>
          </a:xfrm>
          <a:prstGeom prst="rect">
            <a:avLst/>
          </a:prstGeom>
          <a:noFill/>
          <a:ln>
            <a:noFill/>
          </a:ln>
        </p:spPr>
        <p:txBody>
          <a:bodyPr anchorCtr="0" anchor="t" bIns="0" lIns="0" spcFirstLastPara="1" rIns="0" wrap="square" tIns="0"/>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theme" Target="../theme/theme13.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7.xml"/><Relationship Id="rId3" Type="http://schemas.openxmlformats.org/officeDocument/2006/relationships/theme" Target="../theme/theme15.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8.xml"/><Relationship Id="rId3"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9.xml"/><Relationship Id="rId3" Type="http://schemas.openxmlformats.org/officeDocument/2006/relationships/theme" Target="../theme/theme2.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0.xml"/><Relationship Id="rId3" Type="http://schemas.openxmlformats.org/officeDocument/2006/relationships/theme" Target="../theme/theme3.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1.xml"/><Relationship Id="rId3" Type="http://schemas.openxmlformats.org/officeDocument/2006/relationships/theme" Target="../theme/theme10.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theme" Target="../theme/theme7.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theme" Target="../theme/theme1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theme" Target="../theme/theme1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Relationship Id="rId3"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Relationship Id="rId3" Type="http://schemas.openxmlformats.org/officeDocument/2006/relationships/theme" Target="../theme/theme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theme" Target="../theme/theme11.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Relationship Id="rId3" Type="http://schemas.openxmlformats.org/officeDocument/2006/relationships/theme" Target="../theme/theme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Michael Guld PPT Design_Master_Title2.png" id="10" name="Google Shape;10;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 name="Google Shape;11;p1"/>
          <p:cNvSpPr txBox="1"/>
          <p:nvPr/>
        </p:nvSpPr>
        <p:spPr>
          <a:xfrm>
            <a:off x="457200" y="6096000"/>
            <a:ext cx="8229600" cy="30797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7B8364"/>
              </a:buClr>
              <a:buSzPts val="700"/>
              <a:buFont typeface="Corbel"/>
              <a:buNone/>
            </a:pPr>
            <a:r>
              <a:rPr b="1" i="0" lang="en-US" sz="700" u="none" cap="none" strike="noStrike">
                <a:solidFill>
                  <a:srgbClr val="7B8364"/>
                </a:solidFill>
                <a:latin typeface="Corbel"/>
                <a:ea typeface="Corbel"/>
                <a:cs typeface="Corbel"/>
                <a:sym typeface="Corbel"/>
              </a:rPr>
              <a:t>Copyright © 1984-2017 Executive Decision Systems, Inc. and The Guld Resource Group, LLC.  The data, formulas, and other content in these materials are the property of Executive Decision Systems, Inc. and The Guld Resource Group, LLC and are protected by copyright and other intellectual property laws.  No part of these materials may be reproduced, distributed, or used in any way without a license agreement or other written consent of The Guld Resource Group, LLC permitting such use.  All rights reserved.  To report violations, please call (804) 356-7006.</a:t>
            </a:r>
            <a:endParaRPr/>
          </a:p>
        </p:txBody>
      </p:sp>
      <p:sp>
        <p:nvSpPr>
          <p:cNvPr id="12" name="Google Shape;12;p1"/>
          <p:cNvSpPr txBox="1"/>
          <p:nvPr/>
        </p:nvSpPr>
        <p:spPr>
          <a:xfrm>
            <a:off x="1133475" y="32004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cap="none" strike="noStrike">
                <a:solidFill>
                  <a:srgbClr val="4E5E53"/>
                </a:solidFill>
                <a:latin typeface="Corbel"/>
                <a:ea typeface="Corbel"/>
                <a:cs typeface="Corbel"/>
                <a:sym typeface="Corbel"/>
              </a:rPr>
              <a:t>Presented To:</a:t>
            </a:r>
            <a:endParaRPr/>
          </a:p>
        </p:txBody>
      </p:sp>
      <p:sp>
        <p:nvSpPr>
          <p:cNvPr id="13" name="Google Shape;13;p1"/>
          <p:cNvSpPr txBox="1"/>
          <p:nvPr/>
        </p:nvSpPr>
        <p:spPr>
          <a:xfrm>
            <a:off x="1133475" y="48006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cap="none" strike="noStrike">
                <a:solidFill>
                  <a:srgbClr val="4E5E53"/>
                </a:solidFill>
                <a:latin typeface="Corbel"/>
                <a:ea typeface="Corbel"/>
                <a:cs typeface="Corbel"/>
                <a:sym typeface="Corbel"/>
              </a:rPr>
              <a:t>Presented By:</a:t>
            </a:r>
            <a:endParaRPr/>
          </a:p>
        </p:txBody>
      </p:sp>
      <p:sp>
        <p:nvSpPr>
          <p:cNvPr id="14" name="Google Shape;14;p1"/>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5" name="Google Shape;15;p1"/>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pic>
        <p:nvPicPr>
          <p:cNvPr descr="Michael Guld PPT Design_Master_Title.png" id="89" name="Google Shape;89;p1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90" name="Google Shape;90;p16"/>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91" name="Google Shape;91;p16"/>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5" name="Shape 95"/>
        <p:cNvGrpSpPr/>
        <p:nvPr/>
      </p:nvGrpSpPr>
      <p:grpSpPr>
        <a:xfrm>
          <a:off x="0" y="0"/>
          <a:ext cx="0" cy="0"/>
          <a:chOff x="0" y="0"/>
          <a:chExt cx="0" cy="0"/>
        </a:xfrm>
      </p:grpSpPr>
      <p:pic>
        <p:nvPicPr>
          <p:cNvPr descr="Michael Guld PPT Design_Master_Title.png" id="96" name="Google Shape;96;p18"/>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97" name="Google Shape;97;p18"/>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98" name="Google Shape;98;p18"/>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 name="Shape 102"/>
        <p:cNvGrpSpPr/>
        <p:nvPr/>
      </p:nvGrpSpPr>
      <p:grpSpPr>
        <a:xfrm>
          <a:off x="0" y="0"/>
          <a:ext cx="0" cy="0"/>
          <a:chOff x="0" y="0"/>
          <a:chExt cx="0" cy="0"/>
        </a:xfrm>
      </p:grpSpPr>
      <p:pic>
        <p:nvPicPr>
          <p:cNvPr descr="Michael Guld PPT Design_Master_Title.png" id="103" name="Google Shape;103;p20"/>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04" name="Google Shape;104;p20"/>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05" name="Google Shape;105;p20"/>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pic>
        <p:nvPicPr>
          <p:cNvPr descr="Michael Guld PPT Design_Master_Title.png" id="111" name="Google Shape;111;p22"/>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2" name="Google Shape;112;p22"/>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13" name="Google Shape;113;p22"/>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6" name="Shape 116"/>
        <p:cNvGrpSpPr/>
        <p:nvPr/>
      </p:nvGrpSpPr>
      <p:grpSpPr>
        <a:xfrm>
          <a:off x="0" y="0"/>
          <a:ext cx="0" cy="0"/>
          <a:chOff x="0" y="0"/>
          <a:chExt cx="0" cy="0"/>
        </a:xfrm>
      </p:grpSpPr>
      <p:pic>
        <p:nvPicPr>
          <p:cNvPr descr="Michael Guld PPT Design_Master_Title.png" id="117" name="Google Shape;117;p2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8" name="Google Shape;118;p24"/>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19" name="Google Shape;119;p24"/>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1" name="Shape 121"/>
        <p:cNvGrpSpPr/>
        <p:nvPr/>
      </p:nvGrpSpPr>
      <p:grpSpPr>
        <a:xfrm>
          <a:off x="0" y="0"/>
          <a:ext cx="0" cy="0"/>
          <a:chOff x="0" y="0"/>
          <a:chExt cx="0" cy="0"/>
        </a:xfrm>
      </p:grpSpPr>
      <p:pic>
        <p:nvPicPr>
          <p:cNvPr descr="Michael Guld PPT Design_Master_Title2.png" id="122" name="Google Shape;122;p2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23" name="Google Shape;123;p26"/>
          <p:cNvSpPr txBox="1"/>
          <p:nvPr/>
        </p:nvSpPr>
        <p:spPr>
          <a:xfrm>
            <a:off x="457200" y="6096000"/>
            <a:ext cx="8229600" cy="30797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7B8364"/>
              </a:buClr>
              <a:buSzPts val="700"/>
              <a:buFont typeface="Corbel"/>
              <a:buNone/>
            </a:pPr>
            <a:r>
              <a:rPr b="1" i="0" lang="en-US" sz="700" u="none">
                <a:solidFill>
                  <a:srgbClr val="7B8364"/>
                </a:solidFill>
                <a:latin typeface="Corbel"/>
                <a:ea typeface="Corbel"/>
                <a:cs typeface="Corbel"/>
                <a:sym typeface="Corbel"/>
              </a:rPr>
              <a:t>Copyright © 1984-2017 Executive Decision Systems, Inc. and The Guld Resource Group, LLC.  The data, formulas, and other content in these materials are the property of Executive Decision Systems, Inc. and The Guld Resource Group, LLC and are protected by copyright and other intellectual property laws.  No part of these materials may be reproduced, distributed, or used in any way without a license agreement or other written consent of The Guld Resource Group, LLC permitting such use.  All rights reserved.  To report violations, please call (804) 356-7006.</a:t>
            </a:r>
            <a:endParaRPr/>
          </a:p>
        </p:txBody>
      </p:sp>
      <p:sp>
        <p:nvSpPr>
          <p:cNvPr id="124" name="Google Shape;124;p26"/>
          <p:cNvSpPr txBox="1"/>
          <p:nvPr/>
        </p:nvSpPr>
        <p:spPr>
          <a:xfrm>
            <a:off x="1133475" y="32004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To:</a:t>
            </a:r>
            <a:endParaRPr/>
          </a:p>
        </p:txBody>
      </p:sp>
      <p:sp>
        <p:nvSpPr>
          <p:cNvPr id="125" name="Google Shape;125;p26"/>
          <p:cNvSpPr txBox="1"/>
          <p:nvPr/>
        </p:nvSpPr>
        <p:spPr>
          <a:xfrm>
            <a:off x="1133475" y="48006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By:</a:t>
            </a:r>
            <a:endParaRPr/>
          </a:p>
        </p:txBody>
      </p:sp>
      <p:sp>
        <p:nvSpPr>
          <p:cNvPr id="126" name="Google Shape;126;p26"/>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27" name="Google Shape;127;p26"/>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pic>
        <p:nvPicPr>
          <p:cNvPr descr="Michael Guld PPT Design_Master_Title2.png" id="132" name="Google Shape;132;p28"/>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33" name="Google Shape;133;p28"/>
          <p:cNvSpPr txBox="1"/>
          <p:nvPr/>
        </p:nvSpPr>
        <p:spPr>
          <a:xfrm>
            <a:off x="457200" y="6096000"/>
            <a:ext cx="8229600" cy="30797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7B8364"/>
              </a:buClr>
              <a:buSzPts val="700"/>
              <a:buFont typeface="Corbel"/>
              <a:buNone/>
            </a:pPr>
            <a:r>
              <a:rPr b="1" i="0" lang="en-US" sz="700" u="none">
                <a:solidFill>
                  <a:srgbClr val="7B8364"/>
                </a:solidFill>
                <a:latin typeface="Corbel"/>
                <a:ea typeface="Corbel"/>
                <a:cs typeface="Corbel"/>
                <a:sym typeface="Corbel"/>
              </a:rPr>
              <a:t>Copyright © 1984-2017 Executive Decision Systems, Inc. and The Guld Resource Group, LLC.  The data, formulas, and other content in these materials are the property of Executive Decision Systems, Inc. and The Guld Resource Group, LLC and are protected by copyright and other intellectual property laws.  No part of these materials may be reproduced, distributed, or used in any way without a license agreement or other written consent of The Guld Resource Group, LLC permitting such use.  All rights reserved.  To report violations, please call (804) 356-7006.</a:t>
            </a:r>
            <a:endParaRPr/>
          </a:p>
        </p:txBody>
      </p:sp>
      <p:sp>
        <p:nvSpPr>
          <p:cNvPr id="134" name="Google Shape;134;p28"/>
          <p:cNvSpPr txBox="1"/>
          <p:nvPr/>
        </p:nvSpPr>
        <p:spPr>
          <a:xfrm>
            <a:off x="1133475" y="32004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To:</a:t>
            </a:r>
            <a:endParaRPr/>
          </a:p>
        </p:txBody>
      </p:sp>
      <p:sp>
        <p:nvSpPr>
          <p:cNvPr id="135" name="Google Shape;135;p28"/>
          <p:cNvSpPr txBox="1"/>
          <p:nvPr/>
        </p:nvSpPr>
        <p:spPr>
          <a:xfrm>
            <a:off x="1133475" y="48006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By:</a:t>
            </a:r>
            <a:endParaRPr/>
          </a:p>
        </p:txBody>
      </p:sp>
      <p:sp>
        <p:nvSpPr>
          <p:cNvPr id="136" name="Google Shape;136;p28"/>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137" name="Google Shape;137;p28"/>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 name="Shape 18"/>
        <p:cNvGrpSpPr/>
        <p:nvPr/>
      </p:nvGrpSpPr>
      <p:grpSpPr>
        <a:xfrm>
          <a:off x="0" y="0"/>
          <a:ext cx="0" cy="0"/>
          <a:chOff x="0" y="0"/>
          <a:chExt cx="0" cy="0"/>
        </a:xfrm>
      </p:grpSpPr>
      <p:pic>
        <p:nvPicPr>
          <p:cNvPr descr="Michael Guld PPT Design_Master.png" id="19" name="Google Shape;19;p3"/>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20" name="Google Shape;20;p3"/>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cap="none" strike="noStrik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cap="none" strike="noStrike">
                <a:solidFill>
                  <a:schemeClr val="lt1"/>
                </a:solidFill>
                <a:latin typeface="Corbel"/>
                <a:ea typeface="Corbel"/>
                <a:cs typeface="Corbel"/>
                <a:sym typeface="Corbel"/>
              </a:rPr>
              <a:t>and  The Guld Resource Group, LLC</a:t>
            </a:r>
            <a:r>
              <a:rPr b="0" i="0" lang="en-US" sz="800" u="none" cap="none" strike="noStrike">
                <a:solidFill>
                  <a:schemeClr val="lt1"/>
                </a:solidFill>
                <a:latin typeface="Corbel"/>
                <a:ea typeface="Corbel"/>
                <a:cs typeface="Corbel"/>
                <a:sym typeface="Corbel"/>
              </a:rPr>
              <a:t> </a:t>
            </a:r>
            <a:endParaRPr/>
          </a:p>
        </p:txBody>
      </p:sp>
      <p:sp>
        <p:nvSpPr>
          <p:cNvPr id="21" name="Google Shape;21;p3"/>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cap="none" strike="noStrike">
                <a:solidFill>
                  <a:schemeClr val="lt1"/>
                </a:solidFill>
                <a:latin typeface="Corbel"/>
                <a:ea typeface="Corbel"/>
                <a:cs typeface="Corbel"/>
                <a:sym typeface="Corbel"/>
              </a:rPr>
              <a:t>-CONFIDENTIAL-</a:t>
            </a:r>
            <a:endParaRPr/>
          </a:p>
        </p:txBody>
      </p:sp>
      <p:sp>
        <p:nvSpPr>
          <p:cNvPr id="22" name="Google Shape;22;p3"/>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23" name="Google Shape;23;p3"/>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29" name="Google Shape;29;p5"/>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
        <p:nvSpPr>
          <p:cNvPr id="30" name="Google Shape;30;p5"/>
          <p:cNvSpPr txBox="1"/>
          <p:nvPr>
            <p:ph idx="11" type="ftr"/>
          </p:nvPr>
        </p:nvSpPr>
        <p:spPr>
          <a:xfrm>
            <a:off x="3108325" y="6378575"/>
            <a:ext cx="2927350" cy="34290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31" name="Google Shape;31;p5"/>
          <p:cNvSpPr txBox="1"/>
          <p:nvPr>
            <p:ph idx="10" type="dt"/>
          </p:nvPr>
        </p:nvSpPr>
        <p:spPr>
          <a:xfrm>
            <a:off x="457200" y="6378575"/>
            <a:ext cx="2103437" cy="34290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rgbClr val="898989"/>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32" name="Google Shape;32;p5"/>
          <p:cNvSpPr txBox="1"/>
          <p:nvPr>
            <p:ph idx="12" type="sldNum"/>
          </p:nvPr>
        </p:nvSpPr>
        <p:spPr>
          <a:xfrm>
            <a:off x="6583362" y="6378575"/>
            <a:ext cx="2103437" cy="342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1pPr>
            <a:lvl2pPr indent="0" lvl="1"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2pPr>
            <a:lvl3pPr indent="0" lvl="2"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3pPr>
            <a:lvl4pPr indent="0" lvl="3"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4pPr>
            <a:lvl5pPr indent="0" lvl="4"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5pPr>
            <a:lvl6pPr indent="0" lvl="5"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6pPr>
            <a:lvl7pPr indent="0" lvl="6"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7pPr>
            <a:lvl8pPr indent="0" lvl="7"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8pPr>
            <a:lvl9pPr indent="0" lvl="8"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descr="Michael Guld PPT Design_Master.png" id="33" name="Google Shape;33;p5"/>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34" name="Google Shape;34;p5"/>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and  The Guld Resource Group, LLC</a:t>
            </a:r>
            <a:r>
              <a:rPr b="0" i="0" lang="en-US" sz="800" u="none">
                <a:solidFill>
                  <a:schemeClr val="lt1"/>
                </a:solidFill>
                <a:latin typeface="Corbel"/>
                <a:ea typeface="Corbel"/>
                <a:cs typeface="Corbel"/>
                <a:sym typeface="Corbel"/>
              </a:rPr>
              <a:t> </a:t>
            </a:r>
            <a:endParaRPr/>
          </a:p>
        </p:txBody>
      </p:sp>
      <p:sp>
        <p:nvSpPr>
          <p:cNvPr id="35" name="Google Shape;35;p5"/>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a:solidFill>
                  <a:schemeClr val="lt1"/>
                </a:solidFill>
                <a:latin typeface="Corbel"/>
                <a:ea typeface="Corbel"/>
                <a:cs typeface="Corbel"/>
                <a:sym typeface="Corbel"/>
              </a:rPr>
              <a:t>-CONFIDENTIAL-</a:t>
            </a:r>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38" name="Google Shape;38;p6"/>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9" name="Google Shape;39;p6"/>
          <p:cNvSpPr txBox="1"/>
          <p:nvPr>
            <p:ph idx="11" type="ftr"/>
          </p:nvPr>
        </p:nvSpPr>
        <p:spPr>
          <a:xfrm>
            <a:off x="3108325" y="6378575"/>
            <a:ext cx="2927350" cy="276225"/>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0" name="Google Shape;40;p6"/>
          <p:cNvSpPr txBox="1"/>
          <p:nvPr>
            <p:ph idx="10" type="dt"/>
          </p:nvPr>
        </p:nvSpPr>
        <p:spPr>
          <a:xfrm>
            <a:off x="457200" y="6378575"/>
            <a:ext cx="2103437" cy="276225"/>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rgbClr val="898989"/>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1" name="Google Shape;41;p6"/>
          <p:cNvSpPr txBox="1"/>
          <p:nvPr>
            <p:ph idx="12" type="sldNum"/>
          </p:nvPr>
        </p:nvSpPr>
        <p:spPr>
          <a:xfrm>
            <a:off x="6583362" y="6378575"/>
            <a:ext cx="2103437" cy="27622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1pPr>
            <a:lvl2pPr indent="0" lvl="1"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2pPr>
            <a:lvl3pPr indent="0" lvl="2"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3pPr>
            <a:lvl4pPr indent="0" lvl="3"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4pPr>
            <a:lvl5pPr indent="0" lvl="4"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5pPr>
            <a:lvl6pPr indent="0" lvl="5"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6pPr>
            <a:lvl7pPr indent="0" lvl="6"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7pPr>
            <a:lvl8pPr indent="0" lvl="7"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8pPr>
            <a:lvl9pPr indent="0" lvl="8"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descr="Michael Guld PPT Design_Master_Title.png" id="42" name="Google Shape;42;p6"/>
          <p:cNvPicPr preferRelativeResize="0"/>
          <p:nvPr/>
        </p:nvPicPr>
        <p:blipFill rotWithShape="1">
          <a:blip r:embed="rId1">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 name="Shape 43"/>
        <p:cNvGrpSpPr/>
        <p:nvPr/>
      </p:nvGrpSpPr>
      <p:grpSpPr>
        <a:xfrm>
          <a:off x="0" y="0"/>
          <a:ext cx="0" cy="0"/>
          <a:chOff x="0" y="0"/>
          <a:chExt cx="0" cy="0"/>
        </a:xfrm>
      </p:grpSpPr>
      <p:sp>
        <p:nvSpPr>
          <p:cNvPr id="44" name="Google Shape;44;p7"/>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2pPr>
            <a:lvl3pPr lvl="2"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3pPr>
            <a:lvl4pPr lvl="3"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4pPr>
            <a:lvl5pPr lvl="4"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5pPr>
            <a:lvl6pPr lvl="5"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6pPr>
            <a:lvl7pPr lvl="6"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7pPr>
            <a:lvl8pPr lvl="7"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8pPr>
            <a:lvl9pPr lvl="8" marR="0" rtl="0" algn="ctr">
              <a:spcBef>
                <a:spcPts val="0"/>
              </a:spcBef>
              <a:spcAft>
                <a:spcPts val="0"/>
              </a:spcAft>
              <a:buSzPts val="1400"/>
              <a:buNone/>
              <a:defRPr b="0" i="0" sz="1800" u="none" cap="none" strike="noStrike">
                <a:solidFill>
                  <a:schemeClr val="dk2"/>
                </a:solidFill>
                <a:latin typeface="Calibri"/>
                <a:ea typeface="Calibri"/>
                <a:cs typeface="Calibri"/>
                <a:sym typeface="Calibri"/>
              </a:defRPr>
            </a:lvl9pPr>
          </a:lstStyle>
          <a:p/>
        </p:txBody>
      </p:sp>
      <p:sp>
        <p:nvSpPr>
          <p:cNvPr id="45" name="Google Shape;45;p7"/>
          <p:cNvSpPr txBox="1"/>
          <p:nvPr>
            <p:ph idx="1" type="body"/>
          </p:nvPr>
        </p:nvSpPr>
        <p:spPr>
          <a:xfrm>
            <a:off x="457200" y="1577975"/>
            <a:ext cx="8229600" cy="276225"/>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6" name="Google Shape;46;p7"/>
          <p:cNvSpPr txBox="1"/>
          <p:nvPr>
            <p:ph idx="11" type="ftr"/>
          </p:nvPr>
        </p:nvSpPr>
        <p:spPr>
          <a:xfrm>
            <a:off x="3108325" y="6378575"/>
            <a:ext cx="2927350" cy="276225"/>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chemeClr val="dk1"/>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7" name="Google Shape;47;p7"/>
          <p:cNvSpPr txBox="1"/>
          <p:nvPr>
            <p:ph idx="10" type="dt"/>
          </p:nvPr>
        </p:nvSpPr>
        <p:spPr>
          <a:xfrm>
            <a:off x="457200" y="6378575"/>
            <a:ext cx="2103437" cy="276225"/>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SzPts val="1400"/>
              <a:buNone/>
              <a:defRPr b="0" i="0" sz="1800" u="none">
                <a:solidFill>
                  <a:srgbClr val="898989"/>
                </a:solidFill>
                <a:latin typeface="Corbel"/>
                <a:ea typeface="Corbel"/>
                <a:cs typeface="Corbel"/>
                <a:sym typeface="Corbel"/>
              </a:defRPr>
            </a:lvl1pPr>
            <a:lvl2pPr lvl="1"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8" name="Google Shape;48;p7"/>
          <p:cNvSpPr txBox="1"/>
          <p:nvPr>
            <p:ph idx="12" type="sldNum"/>
          </p:nvPr>
        </p:nvSpPr>
        <p:spPr>
          <a:xfrm>
            <a:off x="6583362" y="6378575"/>
            <a:ext cx="2103437" cy="27622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1pPr>
            <a:lvl2pPr indent="0" lvl="1"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2pPr>
            <a:lvl3pPr indent="0" lvl="2"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3pPr>
            <a:lvl4pPr indent="0" lvl="3"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4pPr>
            <a:lvl5pPr indent="0" lvl="4"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5pPr>
            <a:lvl6pPr indent="0" lvl="5"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6pPr>
            <a:lvl7pPr indent="0" lvl="6"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7pPr>
            <a:lvl8pPr indent="0" lvl="7"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8pPr>
            <a:lvl9pPr indent="0" lvl="8" marL="0" marR="0" rtl="0" algn="r">
              <a:lnSpc>
                <a:spcPct val="100000"/>
              </a:lnSpc>
              <a:spcBef>
                <a:spcPts val="0"/>
              </a:spcBef>
              <a:spcAft>
                <a:spcPts val="0"/>
              </a:spcAft>
              <a:buClr>
                <a:srgbClr val="898989"/>
              </a:buClr>
              <a:buSzPts val="1800"/>
              <a:buFont typeface="Corbel"/>
              <a:buNone/>
              <a:defRPr b="0" i="0" sz="1800" u="none">
                <a:solidFill>
                  <a:srgbClr val="898989"/>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pic>
        <p:nvPicPr>
          <p:cNvPr descr="Michael Guld PPT Design_Master_Title2.png" id="49" name="Google Shape;49;p7"/>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50" name="Google Shape;50;p7"/>
          <p:cNvSpPr txBox="1"/>
          <p:nvPr/>
        </p:nvSpPr>
        <p:spPr>
          <a:xfrm>
            <a:off x="457200" y="6096000"/>
            <a:ext cx="8229600" cy="30797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7B8364"/>
              </a:buClr>
              <a:buSzPts val="700"/>
              <a:buFont typeface="Corbel"/>
              <a:buNone/>
            </a:pPr>
            <a:r>
              <a:rPr b="1" i="0" lang="en-US" sz="700" u="none">
                <a:solidFill>
                  <a:srgbClr val="7B8364"/>
                </a:solidFill>
                <a:latin typeface="Corbel"/>
                <a:ea typeface="Corbel"/>
                <a:cs typeface="Corbel"/>
                <a:sym typeface="Corbel"/>
              </a:rPr>
              <a:t>Copyright © 1984-2017 Executive Decision Systems, Inc. and The Guld Resource Group, LLC.  The data, formulas, and other content in these materials are the property of Executive Decision Systems, Inc. and The Guld Resource Group, LLC and are protected by copyright and other intellectual property laws.  No part of these materials may be reproduced, distributed, or used in any way without a license agreement or other written consent of The Guld Resource Group, LLC permitting such use.  All rights reserved.  To report violations, please call (804) 356-7006.</a:t>
            </a:r>
            <a:endParaRPr/>
          </a:p>
        </p:txBody>
      </p:sp>
      <p:sp>
        <p:nvSpPr>
          <p:cNvPr id="51" name="Google Shape;51;p7"/>
          <p:cNvSpPr txBox="1"/>
          <p:nvPr/>
        </p:nvSpPr>
        <p:spPr>
          <a:xfrm>
            <a:off x="1133475" y="32004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To:</a:t>
            </a:r>
            <a:endParaRPr/>
          </a:p>
        </p:txBody>
      </p:sp>
      <p:sp>
        <p:nvSpPr>
          <p:cNvPr id="52" name="Google Shape;52;p7"/>
          <p:cNvSpPr txBox="1"/>
          <p:nvPr/>
        </p:nvSpPr>
        <p:spPr>
          <a:xfrm>
            <a:off x="1133475" y="4800600"/>
            <a:ext cx="3886200" cy="392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5E53"/>
              </a:buClr>
              <a:buSzPts val="2800"/>
              <a:buFont typeface="Corbel"/>
              <a:buNone/>
            </a:pPr>
            <a:r>
              <a:rPr b="0" i="0" lang="en-US" sz="2800" u="none">
                <a:solidFill>
                  <a:srgbClr val="4E5E53"/>
                </a:solidFill>
                <a:latin typeface="Corbel"/>
                <a:ea typeface="Corbel"/>
                <a:cs typeface="Corbel"/>
                <a:sym typeface="Corbel"/>
              </a:rPr>
              <a:t>Presented By:</a:t>
            </a:r>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pic>
        <p:nvPicPr>
          <p:cNvPr descr="Michael Guld PPT Design_Master.png" id="54" name="Google Shape;54;p8"/>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55" name="Google Shape;55;p8"/>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and  The Guld Resource Group, LLC</a:t>
            </a:r>
            <a:r>
              <a:rPr b="0" i="0" lang="en-US" sz="800" u="none">
                <a:solidFill>
                  <a:schemeClr val="lt1"/>
                </a:solidFill>
                <a:latin typeface="Corbel"/>
                <a:ea typeface="Corbel"/>
                <a:cs typeface="Corbel"/>
                <a:sym typeface="Corbel"/>
              </a:rPr>
              <a:t> </a:t>
            </a:r>
            <a:endParaRPr/>
          </a:p>
        </p:txBody>
      </p:sp>
      <p:sp>
        <p:nvSpPr>
          <p:cNvPr id="56" name="Google Shape;56;p8"/>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a:solidFill>
                  <a:schemeClr val="lt1"/>
                </a:solidFill>
                <a:latin typeface="Corbel"/>
                <a:ea typeface="Corbel"/>
                <a:cs typeface="Corbel"/>
                <a:sym typeface="Corbel"/>
              </a:rPr>
              <a:t>-CONFIDENTIAL-</a:t>
            </a:r>
            <a:endParaRPr/>
          </a:p>
        </p:txBody>
      </p:sp>
      <p:sp>
        <p:nvSpPr>
          <p:cNvPr id="57" name="Google Shape;57;p8"/>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58" name="Google Shape;58;p8"/>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 name="Shape 62"/>
        <p:cNvGrpSpPr/>
        <p:nvPr/>
      </p:nvGrpSpPr>
      <p:grpSpPr>
        <a:xfrm>
          <a:off x="0" y="0"/>
          <a:ext cx="0" cy="0"/>
          <a:chOff x="0" y="0"/>
          <a:chExt cx="0" cy="0"/>
        </a:xfrm>
      </p:grpSpPr>
      <p:pic>
        <p:nvPicPr>
          <p:cNvPr descr="Michael Guld PPT Design_Master.png" id="63" name="Google Shape;63;p10"/>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64" name="Google Shape;64;p10"/>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and  The Guld Resource Group, LLC</a:t>
            </a:r>
            <a:r>
              <a:rPr b="0" i="0" lang="en-US" sz="800" u="none">
                <a:solidFill>
                  <a:schemeClr val="lt1"/>
                </a:solidFill>
                <a:latin typeface="Corbel"/>
                <a:ea typeface="Corbel"/>
                <a:cs typeface="Corbel"/>
                <a:sym typeface="Corbel"/>
              </a:rPr>
              <a:t> </a:t>
            </a:r>
            <a:endParaRPr/>
          </a:p>
        </p:txBody>
      </p:sp>
      <p:sp>
        <p:nvSpPr>
          <p:cNvPr id="65" name="Google Shape;65;p10"/>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a:solidFill>
                  <a:schemeClr val="lt1"/>
                </a:solidFill>
                <a:latin typeface="Corbel"/>
                <a:ea typeface="Corbel"/>
                <a:cs typeface="Corbel"/>
                <a:sym typeface="Corbel"/>
              </a:rPr>
              <a:t>-CONFIDENTIAL-</a:t>
            </a:r>
            <a:endParaRPr/>
          </a:p>
        </p:txBody>
      </p:sp>
      <p:sp>
        <p:nvSpPr>
          <p:cNvPr id="66" name="Google Shape;66;p10"/>
          <p:cNvSpPr txBox="1"/>
          <p:nvPr/>
        </p:nvSpPr>
        <p:spPr>
          <a:xfrm>
            <a:off x="2554287" y="6648450"/>
            <a:ext cx="18573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67" name="Google Shape;67;p10"/>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68" name="Google Shape;68;p10"/>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 name="Shape 73"/>
        <p:cNvGrpSpPr/>
        <p:nvPr/>
      </p:nvGrpSpPr>
      <p:grpSpPr>
        <a:xfrm>
          <a:off x="0" y="0"/>
          <a:ext cx="0" cy="0"/>
          <a:chOff x="0" y="0"/>
          <a:chExt cx="0" cy="0"/>
        </a:xfrm>
      </p:grpSpPr>
      <p:pic>
        <p:nvPicPr>
          <p:cNvPr descr="Michael Guld PPT Design_Master.png" id="74" name="Google Shape;74;p12"/>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5" name="Google Shape;75;p12"/>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and  The Guld Resource Group, LLC</a:t>
            </a:r>
            <a:r>
              <a:rPr b="0" i="0" lang="en-US" sz="800" u="none">
                <a:solidFill>
                  <a:schemeClr val="lt1"/>
                </a:solidFill>
                <a:latin typeface="Corbel"/>
                <a:ea typeface="Corbel"/>
                <a:cs typeface="Corbel"/>
                <a:sym typeface="Corbel"/>
              </a:rPr>
              <a:t> </a:t>
            </a:r>
            <a:endParaRPr/>
          </a:p>
        </p:txBody>
      </p:sp>
      <p:sp>
        <p:nvSpPr>
          <p:cNvPr id="76" name="Google Shape;76;p12"/>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a:solidFill>
                  <a:schemeClr val="lt1"/>
                </a:solidFill>
                <a:latin typeface="Corbel"/>
                <a:ea typeface="Corbel"/>
                <a:cs typeface="Corbel"/>
                <a:sym typeface="Corbel"/>
              </a:rPr>
              <a:t>-CONFIDENTIAL-</a:t>
            </a:r>
            <a:endParaRPr/>
          </a:p>
        </p:txBody>
      </p:sp>
      <p:sp>
        <p:nvSpPr>
          <p:cNvPr id="77" name="Google Shape;77;p12"/>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78" name="Google Shape;78;p12"/>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5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pic>
        <p:nvPicPr>
          <p:cNvPr descr="Michael Guld PPT Design_Master.png" id="82" name="Google Shape;82;p1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83" name="Google Shape;83;p14"/>
          <p:cNvSpPr txBox="1"/>
          <p:nvPr/>
        </p:nvSpPr>
        <p:spPr>
          <a:xfrm>
            <a:off x="28575" y="6553200"/>
            <a:ext cx="3019425" cy="3286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Copyright © 1984-2017  Executive Decision Systems, Inc. </a:t>
            </a:r>
            <a:endParaRPr/>
          </a:p>
          <a:p>
            <a:pPr indent="0" lvl="0" marL="0" marR="0" rtl="0" algn="l">
              <a:lnSpc>
                <a:spcPct val="100000"/>
              </a:lnSpc>
              <a:spcBef>
                <a:spcPts val="0"/>
              </a:spcBef>
              <a:spcAft>
                <a:spcPts val="0"/>
              </a:spcAft>
              <a:buClr>
                <a:schemeClr val="lt1"/>
              </a:buClr>
              <a:buSzPts val="800"/>
              <a:buFont typeface="Corbel"/>
              <a:buNone/>
            </a:pPr>
            <a:r>
              <a:rPr b="1" i="0" lang="en-US" sz="800" u="none">
                <a:solidFill>
                  <a:schemeClr val="lt1"/>
                </a:solidFill>
                <a:latin typeface="Corbel"/>
                <a:ea typeface="Corbel"/>
                <a:cs typeface="Corbel"/>
                <a:sym typeface="Corbel"/>
              </a:rPr>
              <a:t>and  The Guld Resource Group, LLC</a:t>
            </a:r>
            <a:r>
              <a:rPr b="0" i="0" lang="en-US" sz="800" u="none">
                <a:solidFill>
                  <a:schemeClr val="lt1"/>
                </a:solidFill>
                <a:latin typeface="Corbel"/>
                <a:ea typeface="Corbel"/>
                <a:cs typeface="Corbel"/>
                <a:sym typeface="Corbel"/>
              </a:rPr>
              <a:t> </a:t>
            </a:r>
            <a:endParaRPr/>
          </a:p>
        </p:txBody>
      </p:sp>
      <p:sp>
        <p:nvSpPr>
          <p:cNvPr id="84" name="Google Shape;84;p14"/>
          <p:cNvSpPr txBox="1"/>
          <p:nvPr/>
        </p:nvSpPr>
        <p:spPr>
          <a:xfrm>
            <a:off x="7670800" y="6629400"/>
            <a:ext cx="1092200" cy="14763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chemeClr val="lt1"/>
              </a:buClr>
              <a:buSzPts val="1000"/>
              <a:buFont typeface="Corbel"/>
              <a:buNone/>
            </a:pPr>
            <a:r>
              <a:rPr b="0" i="0" lang="en-US" sz="1000" u="none">
                <a:solidFill>
                  <a:schemeClr val="lt1"/>
                </a:solidFill>
                <a:latin typeface="Corbel"/>
                <a:ea typeface="Corbel"/>
                <a:cs typeface="Corbel"/>
                <a:sym typeface="Corbel"/>
              </a:rPr>
              <a:t>-CONFIDENTIAL-</a:t>
            </a:r>
            <a:endParaRPr/>
          </a:p>
        </p:txBody>
      </p:sp>
      <p:sp>
        <p:nvSpPr>
          <p:cNvPr id="85" name="Google Shape;85;p14"/>
          <p:cNvSpPr txBox="1"/>
          <p:nvPr>
            <p:ph type="title"/>
          </p:nvPr>
        </p:nvSpPr>
        <p:spPr>
          <a:xfrm>
            <a:off x="1922462" y="771525"/>
            <a:ext cx="5299075" cy="7620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1pPr>
            <a:lvl2pPr lvl="1"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2pPr>
            <a:lvl3pPr lvl="2"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3pPr>
            <a:lvl4pPr lvl="3"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4pPr>
            <a:lvl5pPr lvl="4"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5pPr>
            <a:lvl6pPr lvl="5"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6pPr>
            <a:lvl7pPr lvl="6"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7pPr>
            <a:lvl8pPr lvl="7"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8pPr>
            <a:lvl9pPr lvl="8" marR="0" rtl="0" algn="ctr">
              <a:spcBef>
                <a:spcPts val="0"/>
              </a:spcBef>
              <a:spcAft>
                <a:spcPts val="0"/>
              </a:spcAft>
              <a:buSzPts val="1400"/>
              <a:buNone/>
              <a:defRPr b="0" i="0" sz="1800" u="none" cap="none" strike="noStrike">
                <a:solidFill>
                  <a:schemeClr val="dk2"/>
                </a:solidFill>
                <a:latin typeface="Corbel"/>
                <a:ea typeface="Corbel"/>
                <a:cs typeface="Corbel"/>
                <a:sym typeface="Corbel"/>
              </a:defRPr>
            </a:lvl9pPr>
          </a:lstStyle>
          <a:p/>
        </p:txBody>
      </p:sp>
      <p:sp>
        <p:nvSpPr>
          <p:cNvPr id="86" name="Google Shape;86;p14"/>
          <p:cNvSpPr txBox="1"/>
          <p:nvPr>
            <p:ph idx="1" type="body"/>
          </p:nvPr>
        </p:nvSpPr>
        <p:spPr>
          <a:xfrm>
            <a:off x="457200" y="1577975"/>
            <a:ext cx="8229600" cy="4525962"/>
          </a:xfrm>
          <a:prstGeom prst="rect">
            <a:avLst/>
          </a:prstGeom>
          <a:noFill/>
          <a:ln>
            <a:noFill/>
          </a:ln>
        </p:spPr>
        <p:txBody>
          <a:bodyPr anchorCtr="0" anchor="t" bIns="0" lIns="0" spcFirstLastPara="1" rIns="0" wrap="square" tIns="0"/>
          <a:lstStyle>
            <a:lvl1pPr indent="-228600" lvl="0" marL="4572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8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800" u="none" cap="none" strike="noStrike">
                <a:latin typeface="Corbel"/>
                <a:ea typeface="Corbel"/>
                <a:cs typeface="Corbel"/>
                <a:sym typeface="Corbel"/>
              </a:defRPr>
            </a:lvl6pPr>
            <a:lvl7pPr indent="-228600" lvl="6" marL="3200400" marR="0" rtl="0" algn="l">
              <a:spcBef>
                <a:spcPts val="0"/>
              </a:spcBef>
              <a:spcAft>
                <a:spcPts val="0"/>
              </a:spcAft>
              <a:buSzPts val="1400"/>
              <a:buNone/>
              <a:defRPr b="0" i="0" sz="1800" u="none" cap="none" strike="noStrike">
                <a:latin typeface="Corbel"/>
                <a:ea typeface="Corbel"/>
                <a:cs typeface="Corbel"/>
                <a:sym typeface="Corbel"/>
              </a:defRPr>
            </a:lvl7pPr>
            <a:lvl8pPr indent="-228600" lvl="7" marL="3657600" marR="0" rtl="0" algn="l">
              <a:spcBef>
                <a:spcPts val="0"/>
              </a:spcBef>
              <a:spcAft>
                <a:spcPts val="0"/>
              </a:spcAft>
              <a:buSzPts val="1400"/>
              <a:buNone/>
              <a:defRPr b="0" i="0" sz="1800" u="none" cap="none" strike="noStrike">
                <a:latin typeface="Corbel"/>
                <a:ea typeface="Corbel"/>
                <a:cs typeface="Corbel"/>
                <a:sym typeface="Corbel"/>
              </a:defRPr>
            </a:lvl8pPr>
            <a:lvl9pPr indent="-228600" lvl="8" marL="4114800" marR="0" rtl="0" algn="l">
              <a:spcBef>
                <a:spcPts val="0"/>
              </a:spcBef>
              <a:spcAft>
                <a:spcPts val="0"/>
              </a:spcAft>
              <a:buSzPts val="1400"/>
              <a:buNone/>
              <a:defRPr b="0" i="0" sz="1800" u="none" cap="none" strike="noStrike">
                <a:latin typeface="Corbel"/>
                <a:ea typeface="Corbel"/>
                <a:cs typeface="Corbel"/>
                <a:sym typeface="Corbel"/>
              </a:defRPr>
            </a:lvl9pPr>
          </a:lstStyle>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0"/>
          <p:cNvSpPr txBox="1"/>
          <p:nvPr/>
        </p:nvSpPr>
        <p:spPr>
          <a:xfrm>
            <a:off x="1600200" y="3722687"/>
            <a:ext cx="38862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1" i="0" lang="en-US" sz="1800" u="none" cap="none" strike="noStrike">
                <a:solidFill>
                  <a:srgbClr val="00274D"/>
                </a:solidFill>
                <a:latin typeface="Corbel"/>
                <a:ea typeface="Corbel"/>
                <a:cs typeface="Corbel"/>
                <a:sym typeface="Corbel"/>
              </a:rPr>
              <a:t>Mark Smith</a:t>
            </a:r>
            <a:endParaRPr/>
          </a:p>
        </p:txBody>
      </p:sp>
      <p:sp>
        <p:nvSpPr>
          <p:cNvPr id="144" name="Google Shape;144;p30"/>
          <p:cNvSpPr txBox="1"/>
          <p:nvPr/>
        </p:nvSpPr>
        <p:spPr>
          <a:xfrm>
            <a:off x="1600200" y="5322887"/>
            <a:ext cx="38862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1" i="0" lang="en-US" sz="1800" u="none" cap="none" strike="noStrike">
                <a:solidFill>
                  <a:srgbClr val="00274D"/>
                </a:solidFill>
                <a:latin typeface="Corbel"/>
                <a:ea typeface="Corbel"/>
                <a:cs typeface="Corbel"/>
                <a:sym typeface="Corbel"/>
              </a:rPr>
              <a:t>Michael Guld</a:t>
            </a:r>
            <a:endParaRPr/>
          </a:p>
        </p:txBody>
      </p:sp>
      <p:sp>
        <p:nvSpPr>
          <p:cNvPr id="145" name="Google Shape;145;p30"/>
          <p:cNvSpPr txBox="1"/>
          <p:nvPr/>
        </p:nvSpPr>
        <p:spPr>
          <a:xfrm>
            <a:off x="1600200" y="4114800"/>
            <a:ext cx="38862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1" i="0" lang="en-US" sz="1800" u="none" cap="none" strike="noStrike">
                <a:solidFill>
                  <a:srgbClr val="00274D"/>
                </a:solidFill>
                <a:latin typeface="Corbel"/>
                <a:ea typeface="Corbel"/>
                <a:cs typeface="Corbel"/>
                <a:sym typeface="Corbel"/>
              </a:rPr>
              <a:t>Premium Auto Centers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39"/>
          <p:cNvPicPr preferRelativeResize="0"/>
          <p:nvPr/>
        </p:nvPicPr>
        <p:blipFill rotWithShape="1">
          <a:blip r:embed="rId3">
            <a:alphaModFix/>
          </a:blip>
          <a:srcRect b="1420" l="1123" r="922" t="1783"/>
          <a:stretch/>
        </p:blipFill>
        <p:spPr>
          <a:xfrm>
            <a:off x="608012" y="1676400"/>
            <a:ext cx="7927975" cy="4278312"/>
          </a:xfrm>
          <a:prstGeom prst="rect">
            <a:avLst/>
          </a:prstGeom>
          <a:noFill/>
          <a:ln cap="flat" cmpd="sng" w="9525">
            <a:solidFill>
              <a:srgbClr val="00274D"/>
            </a:solidFill>
            <a:prstDash val="solid"/>
            <a:miter lim="800000"/>
            <a:headEnd len="sm" w="sm" type="none"/>
            <a:tailEnd len="sm" w="sm" type="none"/>
          </a:ln>
        </p:spPr>
      </p:pic>
      <p:sp>
        <p:nvSpPr>
          <p:cNvPr id="436" name="Google Shape;436;p39"/>
          <p:cNvSpPr txBox="1"/>
          <p:nvPr/>
        </p:nvSpPr>
        <p:spPr>
          <a:xfrm>
            <a:off x="750887" y="1757362"/>
            <a:ext cx="7642225" cy="40370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Replace this text with station/consumer information and/or customized research.</a:t>
            </a:r>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37" name="Google Shape;437;p39"/>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Profile of Consumers</a:t>
            </a:r>
            <a:endParaRPr/>
          </a:p>
        </p:txBody>
      </p:sp>
      <p:sp>
        <p:nvSpPr>
          <p:cNvPr id="438" name="Google Shape;438;p39"/>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40"/>
          <p:cNvPicPr preferRelativeResize="0"/>
          <p:nvPr/>
        </p:nvPicPr>
        <p:blipFill rotWithShape="1">
          <a:blip r:embed="rId3">
            <a:alphaModFix/>
          </a:blip>
          <a:srcRect b="1420" l="1123" r="922" t="1783"/>
          <a:stretch/>
        </p:blipFill>
        <p:spPr>
          <a:xfrm>
            <a:off x="608012" y="1676400"/>
            <a:ext cx="7927975" cy="4278312"/>
          </a:xfrm>
          <a:prstGeom prst="rect">
            <a:avLst/>
          </a:prstGeom>
          <a:noFill/>
          <a:ln cap="flat" cmpd="sng" w="9525">
            <a:solidFill>
              <a:srgbClr val="00274D"/>
            </a:solidFill>
            <a:prstDash val="solid"/>
            <a:miter lim="800000"/>
            <a:headEnd len="sm" w="sm" type="none"/>
            <a:tailEnd len="sm" w="sm" type="none"/>
          </a:ln>
        </p:spPr>
      </p:pic>
      <p:sp>
        <p:nvSpPr>
          <p:cNvPr id="444" name="Google Shape;444;p40"/>
          <p:cNvSpPr txBox="1"/>
          <p:nvPr/>
        </p:nvSpPr>
        <p:spPr>
          <a:xfrm>
            <a:off x="750887" y="1757362"/>
            <a:ext cx="7642225" cy="796766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To help </a:t>
            </a:r>
            <a:r>
              <a:rPr b="1" i="0" lang="en-US" sz="1400" u="none">
                <a:solidFill>
                  <a:srgbClr val="000000"/>
                </a:solidFill>
                <a:latin typeface="Corbel"/>
                <a:ea typeface="Corbel"/>
                <a:cs typeface="Corbel"/>
                <a:sym typeface="Corbel"/>
              </a:rPr>
              <a:t>change consumer attitudes </a:t>
            </a:r>
            <a:r>
              <a:rPr b="0" i="0" lang="en-US" sz="1400" u="none">
                <a:solidFill>
                  <a:srgbClr val="000000"/>
                </a:solidFill>
                <a:latin typeface="Corbel"/>
                <a:ea typeface="Corbel"/>
                <a:cs typeface="Corbel"/>
                <a:sym typeface="Corbel"/>
              </a:rPr>
              <a:t>about automotive service (a lack of trust), I would encourage you to be featured in all commercials.  No one can better represent the trust and expertise that you offer.  This will also highlight the benefits of local ownership backed by the national Premium brand franchise</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To </a:t>
            </a:r>
            <a:r>
              <a:rPr b="1" i="0" lang="en-US" sz="1400" u="none">
                <a:solidFill>
                  <a:srgbClr val="000000"/>
                </a:solidFill>
                <a:latin typeface="Corbel"/>
                <a:ea typeface="Corbel"/>
                <a:cs typeface="Corbel"/>
                <a:sym typeface="Corbel"/>
              </a:rPr>
              <a:t>expand your target market </a:t>
            </a:r>
            <a:r>
              <a:rPr b="0" i="0" lang="en-US" sz="1400" u="none">
                <a:solidFill>
                  <a:srgbClr val="000000"/>
                </a:solidFill>
                <a:latin typeface="Corbel"/>
                <a:ea typeface="Corbel"/>
                <a:cs typeface="Corbel"/>
                <a:sym typeface="Corbel"/>
              </a:rPr>
              <a:t>to the largest potential market, focus the creative in your campaigns around the primary drivers of automotive service, which include oil changes and state inspections.  While in the store, you can individually sell other needed services such as tires, brakes, etc.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Focus on the outstanding customer experience and the customer service guarantee that will separate yourselves from the competition.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To </a:t>
            </a:r>
            <a:r>
              <a:rPr b="1" i="0" lang="en-US" sz="1400" u="none">
                <a:solidFill>
                  <a:srgbClr val="000000"/>
                </a:solidFill>
                <a:latin typeface="Corbel"/>
                <a:ea typeface="Corbel"/>
                <a:cs typeface="Corbel"/>
                <a:sym typeface="Corbel"/>
              </a:rPr>
              <a:t>enhance your image in the market</a:t>
            </a:r>
            <a:r>
              <a:rPr b="0" i="0" lang="en-US" sz="1400" u="none">
                <a:solidFill>
                  <a:srgbClr val="000000"/>
                </a:solidFill>
                <a:latin typeface="Corbel"/>
                <a:ea typeface="Corbel"/>
                <a:cs typeface="Corbel"/>
                <a:sym typeface="Corbel"/>
              </a:rPr>
              <a:t>, form partnerships with local non-profits in cause marketing campaigns that will make a difference in the community</a:t>
            </a:r>
            <a:endParaRPr/>
          </a:p>
          <a:p>
            <a:pPr indent="-88900" lvl="0" marL="0" marR="0" rtl="0" algn="l">
              <a:lnSpc>
                <a:spcPct val="95000"/>
              </a:lnSpc>
              <a:spcBef>
                <a:spcPts val="0"/>
              </a:spcBef>
              <a:spcAft>
                <a:spcPts val="0"/>
              </a:spcAft>
              <a:buClr>
                <a:srgbClr val="000000"/>
              </a:buClr>
              <a:buSzPts val="1400"/>
              <a:buFont typeface="Corbel"/>
              <a:buAutoNum type="arabicPeriod"/>
            </a:pPr>
            <a:r>
              <a:rPr b="0" i="0" lang="en-US" sz="1400" u="none">
                <a:solidFill>
                  <a:srgbClr val="000000"/>
                </a:solidFill>
                <a:latin typeface="Corbel"/>
                <a:ea typeface="Corbel"/>
                <a:cs typeface="Corbel"/>
                <a:sym typeface="Corbel"/>
              </a:rPr>
              <a:t>Sponsor blood drives at your locations, whereas with a donation of blood each patron receives a free oil change.  This provides a triple win helping to drive new donations, providing a value added for blood donors and for Midas it will increase the potential customer base while providing an outstanding community service (saving lives).  </a:t>
            </a:r>
            <a:endParaRPr/>
          </a:p>
          <a:p>
            <a:pPr indent="-88900" lvl="0" marL="0" marR="0" rtl="0" algn="l">
              <a:lnSpc>
                <a:spcPct val="95000"/>
              </a:lnSpc>
              <a:spcBef>
                <a:spcPts val="0"/>
              </a:spcBef>
              <a:spcAft>
                <a:spcPts val="0"/>
              </a:spcAft>
              <a:buClr>
                <a:srgbClr val="000000"/>
              </a:buClr>
              <a:buSzPts val="1400"/>
              <a:buFont typeface="Corbel"/>
              <a:buAutoNum type="arabicPeriod"/>
            </a:pPr>
            <a:r>
              <a:rPr b="0" i="0" lang="en-US" sz="1400" u="none">
                <a:solidFill>
                  <a:srgbClr val="000000"/>
                </a:solidFill>
                <a:latin typeface="Corbel"/>
                <a:ea typeface="Corbel"/>
                <a:cs typeface="Corbel"/>
                <a:sym typeface="Corbel"/>
              </a:rPr>
              <a:t>To encourage donations to the local Food Bank, consider offering a free oil change ($30 value) for every $10 donation inspection.  This will not only help to feed hungry children, it will also promote goodwill in the community while building repeat business.  </a:t>
            </a:r>
            <a:endParaRPr/>
          </a:p>
          <a:p>
            <a:pPr indent="0" lvl="0" marL="0" marR="0" rtl="0" algn="l">
              <a:lnSpc>
                <a:spcPct val="95000"/>
              </a:lnSpc>
              <a:spcBef>
                <a:spcPts val="0"/>
              </a:spcBef>
              <a:spcAft>
                <a:spcPts val="0"/>
              </a:spcAft>
              <a:buClr>
                <a:schemeClr val="dk1"/>
              </a:buClr>
              <a:buSzPts val="1300"/>
              <a:buFont typeface="Corbel"/>
              <a:buNone/>
            </a:pPr>
            <a:r>
              <a:t/>
            </a:r>
            <a:endParaRPr b="0" i="0" sz="13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45" name="Google Shape;445;p40"/>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Marketing Strategies</a:t>
            </a:r>
            <a:endParaRPr/>
          </a:p>
        </p:txBody>
      </p:sp>
      <p:sp>
        <p:nvSpPr>
          <p:cNvPr id="446" name="Google Shape;446;p40"/>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1"/>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Creative Concepts I</a:t>
            </a:r>
            <a:endParaRPr/>
          </a:p>
        </p:txBody>
      </p:sp>
      <p:sp>
        <p:nvSpPr>
          <p:cNvPr id="452" name="Google Shape;452;p41"/>
          <p:cNvSpPr txBox="1"/>
          <p:nvPr/>
        </p:nvSpPr>
        <p:spPr>
          <a:xfrm>
            <a:off x="609600" y="1295400"/>
            <a:ext cx="3032125" cy="585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2000"/>
              <a:buFont typeface="Corbel"/>
              <a:buNone/>
            </a:pPr>
            <a:r>
              <a:rPr b="0" i="0" lang="en-US" sz="2000" u="none">
                <a:solidFill>
                  <a:srgbClr val="00274D"/>
                </a:solidFill>
                <a:latin typeface="Corbel"/>
                <a:ea typeface="Corbel"/>
                <a:cs typeface="Corbel"/>
                <a:sym typeface="Corbel"/>
              </a:rPr>
              <a:t>Title:</a:t>
            </a:r>
            <a:endParaRPr b="0" i="0" sz="1800" u="none">
              <a:solidFill>
                <a:srgbClr val="00274D"/>
              </a:solidFill>
              <a:latin typeface="Corbel"/>
              <a:ea typeface="Corbel"/>
              <a:cs typeface="Corbel"/>
              <a:sym typeface="Corbel"/>
            </a:endParaRPr>
          </a:p>
          <a:p>
            <a:pPr indent="0" lvl="0" marL="0" marR="0" rtl="0" algn="l">
              <a:lnSpc>
                <a:spcPct val="95000"/>
              </a:lnSpc>
              <a:spcBef>
                <a:spcPts val="0"/>
              </a:spcBef>
              <a:spcAft>
                <a:spcPts val="0"/>
              </a:spcAft>
              <a:buClr>
                <a:srgbClr val="00274D"/>
              </a:buClr>
              <a:buSzPts val="2000"/>
              <a:buFont typeface="Corbel"/>
              <a:buNone/>
            </a:pPr>
            <a:r>
              <a:rPr b="0" i="0" lang="en-US" sz="2000" u="none">
                <a:solidFill>
                  <a:srgbClr val="00274D"/>
                </a:solidFill>
                <a:latin typeface="Corbel"/>
                <a:ea typeface="Corbel"/>
                <a:cs typeface="Corbel"/>
                <a:sym typeface="Corbel"/>
              </a:rPr>
              <a:t>Length: </a:t>
            </a:r>
            <a:endParaRPr/>
          </a:p>
        </p:txBody>
      </p:sp>
      <p:grpSp>
        <p:nvGrpSpPr>
          <p:cNvPr id="453" name="Google Shape;453;p41"/>
          <p:cNvGrpSpPr/>
          <p:nvPr/>
        </p:nvGrpSpPr>
        <p:grpSpPr>
          <a:xfrm>
            <a:off x="457200" y="2074862"/>
            <a:ext cx="3963987" cy="4438650"/>
            <a:chOff x="0" y="0"/>
            <a:chExt cx="2147483647" cy="2147483646"/>
          </a:xfrm>
        </p:grpSpPr>
        <p:pic>
          <p:nvPicPr>
            <p:cNvPr id="454" name="Google Shape;454;p41"/>
            <p:cNvPicPr preferRelativeResize="0"/>
            <p:nvPr/>
          </p:nvPicPr>
          <p:blipFill rotWithShape="1">
            <a:blip r:embed="rId3">
              <a:alphaModFix/>
            </a:blip>
            <a:srcRect b="1420" l="1123" r="922" t="1783"/>
            <a:stretch/>
          </p:blipFill>
          <p:spPr>
            <a:xfrm>
              <a:off x="0" y="184360763"/>
              <a:ext cx="2147483647" cy="1880479473"/>
            </a:xfrm>
            <a:prstGeom prst="rect">
              <a:avLst/>
            </a:prstGeom>
            <a:noFill/>
            <a:ln cap="flat" cmpd="sng" w="9525">
              <a:solidFill>
                <a:srgbClr val="00274D"/>
              </a:solidFill>
              <a:prstDash val="solid"/>
              <a:miter lim="800000"/>
              <a:headEnd len="sm" w="sm" type="none"/>
              <a:tailEnd len="sm" w="sm" type="none"/>
            </a:ln>
          </p:spPr>
        </p:pic>
        <p:sp>
          <p:nvSpPr>
            <p:cNvPr id="455" name="Google Shape;455;p41"/>
            <p:cNvSpPr txBox="1"/>
            <p:nvPr/>
          </p:nvSpPr>
          <p:spPr>
            <a:xfrm>
              <a:off x="79919434" y="237470675"/>
              <a:ext cx="1987644319" cy="1910012971"/>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Owner Mark Smith voicing</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Hi I’m Mark Smith, owner of Premium Auto Service Centers…and each and every day our community has critical needs for more than 400 donations of blood.  One donation of blood can save 3 lives.  We’ve teamed up with (local blood donation center) to help our community.  From now until (date) when you donate blood you’ll get a free oil change from Premium Auto Centers.  That’s right…give us a small amount of your fluids and we will give you ours.  Go to (website) for more information on donations center hours and how to sign up.  Premium Auto Centers…taking care of you, your car and our community.  </a:t>
              </a:r>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56" name="Google Shape;456;p41"/>
            <p:cNvSpPr txBox="1"/>
            <p:nvPr/>
          </p:nvSpPr>
          <p:spPr>
            <a:xfrm>
              <a:off x="826038604" y="0"/>
              <a:ext cx="495406000" cy="14748858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Audio: </a:t>
              </a:r>
              <a:endParaRPr/>
            </a:p>
          </p:txBody>
        </p:sp>
      </p:grpSp>
      <p:sp>
        <p:nvSpPr>
          <p:cNvPr id="457" name="Google Shape;457;p41"/>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grpSp>
        <p:nvGrpSpPr>
          <p:cNvPr id="458" name="Google Shape;458;p41"/>
          <p:cNvGrpSpPr/>
          <p:nvPr/>
        </p:nvGrpSpPr>
        <p:grpSpPr>
          <a:xfrm>
            <a:off x="4722812" y="2074862"/>
            <a:ext cx="3963987" cy="4267200"/>
            <a:chOff x="0" y="0"/>
            <a:chExt cx="2147483647" cy="2147483647"/>
          </a:xfrm>
        </p:grpSpPr>
        <p:pic>
          <p:nvPicPr>
            <p:cNvPr id="459" name="Google Shape;459;p41"/>
            <p:cNvPicPr preferRelativeResize="0"/>
            <p:nvPr/>
          </p:nvPicPr>
          <p:blipFill rotWithShape="1">
            <a:blip r:embed="rId3">
              <a:alphaModFix/>
            </a:blip>
            <a:srcRect b="1420" l="1123" r="922" t="1783"/>
            <a:stretch/>
          </p:blipFill>
          <p:spPr>
            <a:xfrm>
              <a:off x="0" y="191739640"/>
              <a:ext cx="2147483647" cy="1955744006"/>
            </a:xfrm>
            <a:prstGeom prst="rect">
              <a:avLst/>
            </a:prstGeom>
            <a:noFill/>
            <a:ln cap="flat" cmpd="sng" w="9525">
              <a:solidFill>
                <a:srgbClr val="00274D"/>
              </a:solidFill>
              <a:prstDash val="solid"/>
              <a:miter lim="800000"/>
              <a:headEnd len="sm" w="sm" type="none"/>
              <a:tailEnd len="sm" w="sm" type="none"/>
            </a:ln>
          </p:spPr>
        </p:pic>
        <p:sp>
          <p:nvSpPr>
            <p:cNvPr id="460" name="Google Shape;460;p41"/>
            <p:cNvSpPr txBox="1"/>
            <p:nvPr/>
          </p:nvSpPr>
          <p:spPr>
            <a:xfrm>
              <a:off x="79919400" y="246975229"/>
              <a:ext cx="1987644319" cy="1795170921"/>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Filming Mark Smith in front of a Premium Auto Center location…starting a little further back but slowly zooming in.  After the Mark Smith introduction integrate B-roll video footage of blood donation centers…coming back to Mark Smith at the close and tagline.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Include Premium Auto Center locations, telephone numbers and website at the bottom of the screen throughout the full commercial.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When referring to the donation center hours, locations and sign up include the (local donation center) website and telephone number.  </a:t>
              </a:r>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61" name="Google Shape;461;p41"/>
            <p:cNvSpPr txBox="1"/>
            <p:nvPr/>
          </p:nvSpPr>
          <p:spPr>
            <a:xfrm>
              <a:off x="826038570" y="0"/>
              <a:ext cx="495406000" cy="15339168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Video: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2"/>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Creative Concepts II</a:t>
            </a:r>
            <a:endParaRPr/>
          </a:p>
        </p:txBody>
      </p:sp>
      <p:sp>
        <p:nvSpPr>
          <p:cNvPr id="467" name="Google Shape;467;p42"/>
          <p:cNvSpPr txBox="1"/>
          <p:nvPr/>
        </p:nvSpPr>
        <p:spPr>
          <a:xfrm>
            <a:off x="609600" y="1295400"/>
            <a:ext cx="3032125" cy="585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2000"/>
              <a:buFont typeface="Corbel"/>
              <a:buNone/>
            </a:pPr>
            <a:r>
              <a:rPr b="0" i="0" lang="en-US" sz="2000" u="none">
                <a:solidFill>
                  <a:srgbClr val="00274D"/>
                </a:solidFill>
                <a:latin typeface="Corbel"/>
                <a:ea typeface="Corbel"/>
                <a:cs typeface="Corbel"/>
                <a:sym typeface="Corbel"/>
              </a:rPr>
              <a:t>Title:</a:t>
            </a:r>
            <a:endParaRPr b="0" i="0" sz="1800" u="none">
              <a:solidFill>
                <a:srgbClr val="00274D"/>
              </a:solidFill>
              <a:latin typeface="Corbel"/>
              <a:ea typeface="Corbel"/>
              <a:cs typeface="Corbel"/>
              <a:sym typeface="Corbel"/>
            </a:endParaRPr>
          </a:p>
          <a:p>
            <a:pPr indent="0" lvl="0" marL="0" marR="0" rtl="0" algn="l">
              <a:lnSpc>
                <a:spcPct val="95000"/>
              </a:lnSpc>
              <a:spcBef>
                <a:spcPts val="0"/>
              </a:spcBef>
              <a:spcAft>
                <a:spcPts val="0"/>
              </a:spcAft>
              <a:buClr>
                <a:srgbClr val="00274D"/>
              </a:buClr>
              <a:buSzPts val="2000"/>
              <a:buFont typeface="Corbel"/>
              <a:buNone/>
            </a:pPr>
            <a:r>
              <a:rPr b="0" i="0" lang="en-US" sz="2000" u="none">
                <a:solidFill>
                  <a:srgbClr val="00274D"/>
                </a:solidFill>
                <a:latin typeface="Corbel"/>
                <a:ea typeface="Corbel"/>
                <a:cs typeface="Corbel"/>
                <a:sym typeface="Corbel"/>
              </a:rPr>
              <a:t>Length: </a:t>
            </a:r>
            <a:endParaRPr/>
          </a:p>
        </p:txBody>
      </p:sp>
      <p:grpSp>
        <p:nvGrpSpPr>
          <p:cNvPr id="468" name="Google Shape;468;p42"/>
          <p:cNvGrpSpPr/>
          <p:nvPr/>
        </p:nvGrpSpPr>
        <p:grpSpPr>
          <a:xfrm>
            <a:off x="455612" y="2057400"/>
            <a:ext cx="3963987" cy="4291012"/>
            <a:chOff x="0" y="0"/>
            <a:chExt cx="2147483647" cy="2147483646"/>
          </a:xfrm>
        </p:grpSpPr>
        <p:pic>
          <p:nvPicPr>
            <p:cNvPr id="469" name="Google Shape;469;p42"/>
            <p:cNvPicPr preferRelativeResize="0"/>
            <p:nvPr/>
          </p:nvPicPr>
          <p:blipFill rotWithShape="1">
            <a:blip r:embed="rId3">
              <a:alphaModFix/>
            </a:blip>
            <a:srcRect b="1420" l="1123" r="922" t="1783"/>
            <a:stretch/>
          </p:blipFill>
          <p:spPr>
            <a:xfrm>
              <a:off x="0" y="190640708"/>
              <a:ext cx="2147483647" cy="1944534906"/>
            </a:xfrm>
            <a:prstGeom prst="rect">
              <a:avLst/>
            </a:prstGeom>
            <a:noFill/>
            <a:ln cap="flat" cmpd="sng" w="9525">
              <a:solidFill>
                <a:srgbClr val="00274D"/>
              </a:solidFill>
              <a:prstDash val="solid"/>
              <a:miter lim="800000"/>
              <a:headEnd len="sm" w="sm" type="none"/>
              <a:tailEnd len="sm" w="sm" type="none"/>
            </a:ln>
          </p:spPr>
        </p:pic>
        <p:sp>
          <p:nvSpPr>
            <p:cNvPr id="470" name="Google Shape;470;p42"/>
            <p:cNvSpPr txBox="1"/>
            <p:nvPr/>
          </p:nvSpPr>
          <p:spPr>
            <a:xfrm>
              <a:off x="79919434" y="245559722"/>
              <a:ext cx="1987644319" cy="1901923924"/>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Mark Smith Voicing</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Hi, I’m Mark Smith…owner of Premium Auto Centers and I recently learned that 18% of the children in our community are chronically hungry…that means that they do not know where their next meal is coming from.  While we can’t solve all the world’s problems…I am committed to making a difference in our own backyard.  That’s why from now through (date) visit any of our 4 Premium Auto Center locations and make a $10 donation to the FoodBank and I will give you a free oil change.  That’s right a donation of $10 gets you a $30 value oil change and a 45 point courtesy check.  Premium Auto Centers…taking care of you, your car and our community</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71" name="Google Shape;471;p42"/>
            <p:cNvSpPr txBox="1"/>
            <p:nvPr/>
          </p:nvSpPr>
          <p:spPr>
            <a:xfrm>
              <a:off x="826038604" y="0"/>
              <a:ext cx="495406000" cy="15251253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Audio: </a:t>
              </a:r>
              <a:endParaRPr/>
            </a:p>
          </p:txBody>
        </p:sp>
      </p:grpSp>
      <p:sp>
        <p:nvSpPr>
          <p:cNvPr id="472" name="Google Shape;472;p42"/>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grpSp>
        <p:nvGrpSpPr>
          <p:cNvPr id="473" name="Google Shape;473;p42"/>
          <p:cNvGrpSpPr/>
          <p:nvPr/>
        </p:nvGrpSpPr>
        <p:grpSpPr>
          <a:xfrm>
            <a:off x="4724400" y="2057400"/>
            <a:ext cx="3963987" cy="4267200"/>
            <a:chOff x="0" y="0"/>
            <a:chExt cx="2147483647" cy="2147483647"/>
          </a:xfrm>
        </p:grpSpPr>
        <p:pic>
          <p:nvPicPr>
            <p:cNvPr id="474" name="Google Shape;474;p42"/>
            <p:cNvPicPr preferRelativeResize="0"/>
            <p:nvPr/>
          </p:nvPicPr>
          <p:blipFill rotWithShape="1">
            <a:blip r:embed="rId3">
              <a:alphaModFix/>
            </a:blip>
            <a:srcRect b="1420" l="1123" r="922" t="1783"/>
            <a:stretch/>
          </p:blipFill>
          <p:spPr>
            <a:xfrm>
              <a:off x="0" y="191739640"/>
              <a:ext cx="2147483647" cy="1955744006"/>
            </a:xfrm>
            <a:prstGeom prst="rect">
              <a:avLst/>
            </a:prstGeom>
            <a:noFill/>
            <a:ln cap="flat" cmpd="sng" w="9525">
              <a:solidFill>
                <a:srgbClr val="00274D"/>
              </a:solidFill>
              <a:prstDash val="solid"/>
              <a:miter lim="800000"/>
              <a:headEnd len="sm" w="sm" type="none"/>
              <a:tailEnd len="sm" w="sm" type="none"/>
            </a:ln>
          </p:spPr>
        </p:pic>
        <p:sp>
          <p:nvSpPr>
            <p:cNvPr id="475" name="Google Shape;475;p42"/>
            <p:cNvSpPr txBox="1"/>
            <p:nvPr/>
          </p:nvSpPr>
          <p:spPr>
            <a:xfrm>
              <a:off x="79919400" y="246975229"/>
              <a:ext cx="1987644319" cy="169216952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Filming Mark Smith at the (FoodBank) in front of the half stocked shelves of food.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Opening of Mark Smith introduction…followed by B-roll footage of the FoodBank location and outreach programs feeding kids.  Video back to Mark Smith for the close and tagline.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rgbClr val="000000"/>
                </a:buClr>
                <a:buSzPts val="1400"/>
                <a:buFont typeface="Corbel"/>
                <a:buNone/>
              </a:pPr>
              <a:r>
                <a:rPr b="0" i="0" lang="en-US" sz="1400" u="none">
                  <a:solidFill>
                    <a:srgbClr val="000000"/>
                  </a:solidFill>
                  <a:latin typeface="Corbel"/>
                  <a:ea typeface="Corbel"/>
                  <a:cs typeface="Corbel"/>
                  <a:sym typeface="Corbel"/>
                </a:rPr>
                <a:t>Premium Auto Center logo, locations, telephone numbers and website on the bottom third throughout…as well as the FoodBank logo and website.  </a:t>
              </a:r>
              <a:endParaRPr/>
            </a:p>
            <a:p>
              <a:pPr indent="0" lvl="0" marL="0" marR="0" rtl="0" algn="l">
                <a:lnSpc>
                  <a:spcPct val="95000"/>
                </a:lnSpc>
                <a:spcBef>
                  <a:spcPts val="0"/>
                </a:spcBef>
                <a:spcAft>
                  <a:spcPts val="0"/>
                </a:spcAft>
                <a:buClr>
                  <a:schemeClr val="dk1"/>
                </a:buClr>
                <a:buSzPts val="1400"/>
                <a:buFont typeface="Corbel"/>
                <a:buNone/>
              </a:pPr>
              <a:r>
                <a:t/>
              </a:r>
              <a:endParaRPr b="0" i="0" sz="14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76" name="Google Shape;476;p42"/>
            <p:cNvSpPr txBox="1"/>
            <p:nvPr/>
          </p:nvSpPr>
          <p:spPr>
            <a:xfrm>
              <a:off x="826038570" y="0"/>
              <a:ext cx="495406000" cy="15339168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Video: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43"/>
          <p:cNvPicPr preferRelativeResize="0"/>
          <p:nvPr/>
        </p:nvPicPr>
        <p:blipFill rotWithShape="1">
          <a:blip r:embed="rId3">
            <a:alphaModFix/>
          </a:blip>
          <a:srcRect b="1420" l="1123" r="922" t="1783"/>
          <a:stretch/>
        </p:blipFill>
        <p:spPr>
          <a:xfrm>
            <a:off x="608012" y="1676400"/>
            <a:ext cx="7927975" cy="4278312"/>
          </a:xfrm>
          <a:prstGeom prst="rect">
            <a:avLst/>
          </a:prstGeom>
          <a:noFill/>
          <a:ln cap="flat" cmpd="sng" w="9525">
            <a:solidFill>
              <a:srgbClr val="00274D"/>
            </a:solidFill>
            <a:prstDash val="solid"/>
            <a:miter lim="800000"/>
            <a:headEnd len="sm" w="sm" type="none"/>
            <a:tailEnd len="sm" w="sm" type="none"/>
          </a:ln>
        </p:spPr>
      </p:pic>
      <p:sp>
        <p:nvSpPr>
          <p:cNvPr id="482" name="Google Shape;482;p43"/>
          <p:cNvSpPr txBox="1"/>
          <p:nvPr/>
        </p:nvSpPr>
        <p:spPr>
          <a:xfrm>
            <a:off x="750887" y="1757362"/>
            <a:ext cx="7642225" cy="3860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Replace this text with your Digital/Mobile/Social strategies.</a:t>
            </a:r>
            <a:endParaRPr b="0" i="0" sz="13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95000"/>
              </a:lnSpc>
              <a:spcBef>
                <a:spcPts val="0"/>
              </a:spcBef>
              <a:spcAft>
                <a:spcPts val="0"/>
              </a:spcAft>
              <a:buClr>
                <a:schemeClr val="dk1"/>
              </a:buClr>
              <a:buSzPts val="1200"/>
              <a:buFont typeface="Corbel"/>
              <a:buNone/>
            </a:pPr>
            <a:r>
              <a:t/>
            </a:r>
            <a:endParaRPr b="0" i="0" sz="1200" u="none">
              <a:solidFill>
                <a:srgbClr val="000000"/>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0000"/>
              </a:solidFill>
              <a:latin typeface="Corbel"/>
              <a:ea typeface="Corbel"/>
              <a:cs typeface="Corbel"/>
              <a:sym typeface="Corbel"/>
            </a:endParaRPr>
          </a:p>
        </p:txBody>
      </p:sp>
      <p:sp>
        <p:nvSpPr>
          <p:cNvPr id="483" name="Google Shape;483;p43"/>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Digital/Mobile/Social Strategies</a:t>
            </a:r>
            <a:endParaRPr/>
          </a:p>
        </p:txBody>
      </p:sp>
      <p:sp>
        <p:nvSpPr>
          <p:cNvPr id="484" name="Google Shape;484;p43"/>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4"/>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490" name="Google Shape;490;p44"/>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Long Range Strategic Plans </a:t>
            </a:r>
            <a:endParaRPr/>
          </a:p>
        </p:txBody>
      </p:sp>
      <p:sp>
        <p:nvSpPr>
          <p:cNvPr id="491" name="Google Shape;491;p44"/>
          <p:cNvSpPr txBox="1"/>
          <p:nvPr/>
        </p:nvSpPr>
        <p:spPr>
          <a:xfrm>
            <a:off x="152400" y="200977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SATURATION</a:t>
            </a:r>
            <a:endParaRPr/>
          </a:p>
        </p:txBody>
      </p:sp>
      <p:sp>
        <p:nvSpPr>
          <p:cNvPr id="492" name="Google Shape;492;p44"/>
          <p:cNvSpPr txBox="1"/>
          <p:nvPr/>
        </p:nvSpPr>
        <p:spPr>
          <a:xfrm>
            <a:off x="152400" y="356552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PENETRATION</a:t>
            </a:r>
            <a:endParaRPr/>
          </a:p>
        </p:txBody>
      </p:sp>
      <p:sp>
        <p:nvSpPr>
          <p:cNvPr id="493" name="Google Shape;493;p44"/>
          <p:cNvSpPr txBox="1"/>
          <p:nvPr/>
        </p:nvSpPr>
        <p:spPr>
          <a:xfrm>
            <a:off x="152400" y="517207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DOMINANCE</a:t>
            </a:r>
            <a:endParaRPr/>
          </a:p>
        </p:txBody>
      </p:sp>
      <p:sp>
        <p:nvSpPr>
          <p:cNvPr id="494" name="Google Shape;494;p44"/>
          <p:cNvSpPr/>
          <p:nvPr/>
        </p:nvSpPr>
        <p:spPr>
          <a:xfrm>
            <a:off x="2484437" y="1905000"/>
            <a:ext cx="1325562" cy="596900"/>
          </a:xfrm>
          <a:prstGeom prst="rightArrow">
            <a:avLst>
              <a:gd fmla="val 16737" name="adj1"/>
              <a:gd fmla="val 50000" name="adj2"/>
            </a:avLst>
          </a:prstGeom>
          <a:solidFill>
            <a:srgbClr val="121B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95" name="Google Shape;495;p44"/>
          <p:cNvSpPr/>
          <p:nvPr/>
        </p:nvSpPr>
        <p:spPr>
          <a:xfrm>
            <a:off x="2484437" y="3424237"/>
            <a:ext cx="1325562" cy="669925"/>
          </a:xfrm>
          <a:prstGeom prst="rightArrow">
            <a:avLst>
              <a:gd fmla="val 16148" name="adj1"/>
              <a:gd fmla="val 50000" name="adj2"/>
            </a:avLst>
          </a:prstGeom>
          <a:solidFill>
            <a:srgbClr val="4E5E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96" name="Google Shape;496;p44"/>
          <p:cNvSpPr/>
          <p:nvPr/>
        </p:nvSpPr>
        <p:spPr>
          <a:xfrm>
            <a:off x="2484437" y="5030787"/>
            <a:ext cx="1325562" cy="669925"/>
          </a:xfrm>
          <a:prstGeom prst="rightArrow">
            <a:avLst>
              <a:gd fmla="val 16148" name="adj1"/>
              <a:gd fmla="val 50000" name="adj2"/>
            </a:avLst>
          </a:prstGeom>
          <a:solidFill>
            <a:srgbClr val="A5A1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97" name="Google Shape;497;p44"/>
          <p:cNvSpPr txBox="1"/>
          <p:nvPr/>
        </p:nvSpPr>
        <p:spPr>
          <a:xfrm>
            <a:off x="3657600" y="2009775"/>
            <a:ext cx="1752600" cy="387350"/>
          </a:xfrm>
          <a:prstGeom prst="rect">
            <a:avLst/>
          </a:prstGeom>
          <a:noFill/>
          <a:ln>
            <a:noFill/>
          </a:ln>
        </p:spPr>
        <p:txBody>
          <a:bodyPr anchorCtr="0" anchor="t" bIns="45700" lIns="91425" spcFirstLastPara="1" rIns="91425" wrap="square" tIns="45700">
            <a:noAutofit/>
          </a:bodyPr>
          <a:lstStyle/>
          <a:p>
            <a:pPr indent="-19050" lvl="1" marL="168275" marR="0" rtl="0" algn="ct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13 WEEKS</a:t>
            </a:r>
            <a:endParaRPr/>
          </a:p>
        </p:txBody>
      </p:sp>
      <p:sp>
        <p:nvSpPr>
          <p:cNvPr id="498" name="Google Shape;498;p44"/>
          <p:cNvSpPr txBox="1"/>
          <p:nvPr/>
        </p:nvSpPr>
        <p:spPr>
          <a:xfrm>
            <a:off x="3657600" y="3565525"/>
            <a:ext cx="1752600" cy="387350"/>
          </a:xfrm>
          <a:prstGeom prst="rect">
            <a:avLst/>
          </a:prstGeom>
          <a:noFill/>
          <a:ln>
            <a:noFill/>
          </a:ln>
        </p:spPr>
        <p:txBody>
          <a:bodyPr anchorCtr="0" anchor="t" bIns="45700" lIns="91425" spcFirstLastPara="1" rIns="91425" wrap="square" tIns="45700">
            <a:noAutofit/>
          </a:bodyPr>
          <a:lstStyle/>
          <a:p>
            <a:pPr indent="-19050" lvl="1" marL="168275" marR="0" rtl="0" algn="ct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26 WEEKS</a:t>
            </a:r>
            <a:endParaRPr/>
          </a:p>
        </p:txBody>
      </p:sp>
      <p:sp>
        <p:nvSpPr>
          <p:cNvPr id="499" name="Google Shape;499;p44"/>
          <p:cNvSpPr txBox="1"/>
          <p:nvPr/>
        </p:nvSpPr>
        <p:spPr>
          <a:xfrm>
            <a:off x="3657600" y="5172075"/>
            <a:ext cx="1752600" cy="387350"/>
          </a:xfrm>
          <a:prstGeom prst="rect">
            <a:avLst/>
          </a:prstGeom>
          <a:noFill/>
          <a:ln>
            <a:noFill/>
          </a:ln>
        </p:spPr>
        <p:txBody>
          <a:bodyPr anchorCtr="0" anchor="t" bIns="45700" lIns="91425" spcFirstLastPara="1" rIns="91425" wrap="square" tIns="45700">
            <a:noAutofit/>
          </a:bodyPr>
          <a:lstStyle/>
          <a:p>
            <a:pPr indent="-19050" lvl="1" marL="168275" marR="0" rtl="0" algn="ctr">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52 WEEKS</a:t>
            </a:r>
            <a:endParaRPr/>
          </a:p>
        </p:txBody>
      </p:sp>
      <p:sp>
        <p:nvSpPr>
          <p:cNvPr id="500" name="Google Shape;500;p44"/>
          <p:cNvSpPr txBox="1"/>
          <p:nvPr/>
        </p:nvSpPr>
        <p:spPr>
          <a:xfrm>
            <a:off x="6781800" y="200977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AWARENESS</a:t>
            </a:r>
            <a:endParaRPr/>
          </a:p>
        </p:txBody>
      </p:sp>
      <p:sp>
        <p:nvSpPr>
          <p:cNvPr id="501" name="Google Shape;501;p44"/>
          <p:cNvSpPr txBox="1"/>
          <p:nvPr/>
        </p:nvSpPr>
        <p:spPr>
          <a:xfrm>
            <a:off x="6781800" y="356552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RECOGNITION</a:t>
            </a:r>
            <a:endParaRPr/>
          </a:p>
        </p:txBody>
      </p:sp>
      <p:sp>
        <p:nvSpPr>
          <p:cNvPr id="502" name="Google Shape;502;p44"/>
          <p:cNvSpPr txBox="1"/>
          <p:nvPr/>
        </p:nvSpPr>
        <p:spPr>
          <a:xfrm>
            <a:off x="6781800" y="5172075"/>
            <a:ext cx="2133600" cy="387350"/>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ACCEPTANCE</a:t>
            </a:r>
            <a:endParaRPr/>
          </a:p>
        </p:txBody>
      </p:sp>
      <p:sp>
        <p:nvSpPr>
          <p:cNvPr id="503" name="Google Shape;503;p44"/>
          <p:cNvSpPr/>
          <p:nvPr/>
        </p:nvSpPr>
        <p:spPr>
          <a:xfrm>
            <a:off x="5486400" y="1905000"/>
            <a:ext cx="1325562" cy="596900"/>
          </a:xfrm>
          <a:prstGeom prst="rightArrow">
            <a:avLst>
              <a:gd fmla="val 16737" name="adj1"/>
              <a:gd fmla="val 50000" name="adj2"/>
            </a:avLst>
          </a:prstGeom>
          <a:solidFill>
            <a:srgbClr val="121B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504" name="Google Shape;504;p44"/>
          <p:cNvSpPr/>
          <p:nvPr/>
        </p:nvSpPr>
        <p:spPr>
          <a:xfrm>
            <a:off x="5486400" y="3424237"/>
            <a:ext cx="1325562" cy="669925"/>
          </a:xfrm>
          <a:prstGeom prst="rightArrow">
            <a:avLst>
              <a:gd fmla="val 16148" name="adj1"/>
              <a:gd fmla="val 50000" name="adj2"/>
            </a:avLst>
          </a:prstGeom>
          <a:solidFill>
            <a:srgbClr val="4E5E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505" name="Google Shape;505;p44"/>
          <p:cNvSpPr/>
          <p:nvPr/>
        </p:nvSpPr>
        <p:spPr>
          <a:xfrm>
            <a:off x="5486400" y="5030787"/>
            <a:ext cx="1325562" cy="669925"/>
          </a:xfrm>
          <a:prstGeom prst="rightArrow">
            <a:avLst>
              <a:gd fmla="val 16148" name="adj1"/>
              <a:gd fmla="val 50000" name="adj2"/>
            </a:avLst>
          </a:prstGeom>
          <a:solidFill>
            <a:srgbClr val="A5A1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5"/>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grpSp>
        <p:nvGrpSpPr>
          <p:cNvPr id="511" name="Google Shape;511;p45"/>
          <p:cNvGrpSpPr/>
          <p:nvPr/>
        </p:nvGrpSpPr>
        <p:grpSpPr>
          <a:xfrm>
            <a:off x="952500" y="2057400"/>
            <a:ext cx="7239000" cy="749300"/>
            <a:chOff x="0" y="0"/>
            <a:chExt cx="2147483647" cy="2147483647"/>
          </a:xfrm>
        </p:grpSpPr>
        <p:sp>
          <p:nvSpPr>
            <p:cNvPr id="512" name="Google Shape;512;p45"/>
            <p:cNvSpPr/>
            <p:nvPr/>
          </p:nvSpPr>
          <p:spPr>
            <a:xfrm>
              <a:off x="474706898" y="0"/>
              <a:ext cx="1672776748" cy="2147483647"/>
            </a:xfrm>
            <a:prstGeom prst="roundRect">
              <a:avLst>
                <a:gd fmla="val 16667" name="adj"/>
              </a:avLst>
            </a:prstGeom>
            <a:solidFill>
              <a:schemeClr val="lt1"/>
            </a:solidFill>
            <a:ln cap="flat" cmpd="sng" w="25400">
              <a:solidFill>
                <a:srgbClr val="0F1A31"/>
              </a:solidFill>
              <a:prstDash val="solid"/>
              <a:miter lim="800000"/>
              <a:headEnd len="sm" w="sm" type="none"/>
              <a:tailEnd len="sm" w="sm" type="none"/>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Long-term investments placed for a year usually achieve lower rates.</a:t>
              </a:r>
              <a:endParaRPr/>
            </a:p>
          </p:txBody>
        </p:sp>
        <p:sp>
          <p:nvSpPr>
            <p:cNvPr id="513" name="Google Shape;513;p45"/>
            <p:cNvSpPr/>
            <p:nvPr/>
          </p:nvSpPr>
          <p:spPr>
            <a:xfrm>
              <a:off x="0" y="95546538"/>
              <a:ext cx="452101832" cy="1965492252"/>
            </a:xfrm>
            <a:prstGeom prst="rightArrow">
              <a:avLst>
                <a:gd fmla="val 16741" name="adj1"/>
                <a:gd fmla="val 50000" name="adj2"/>
              </a:avLst>
            </a:prstGeom>
            <a:solidFill>
              <a:srgbClr val="121B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grpSp>
        <p:nvGrpSpPr>
          <p:cNvPr id="514" name="Google Shape;514;p45"/>
          <p:cNvGrpSpPr/>
          <p:nvPr/>
        </p:nvGrpSpPr>
        <p:grpSpPr>
          <a:xfrm>
            <a:off x="952500" y="2883407"/>
            <a:ext cx="7264908" cy="798576"/>
            <a:chOff x="0" y="0"/>
            <a:chExt cx="2147483647" cy="2147483647"/>
          </a:xfrm>
        </p:grpSpPr>
        <p:grpSp>
          <p:nvGrpSpPr>
            <p:cNvPr id="515" name="Google Shape;515;p45"/>
            <p:cNvGrpSpPr/>
            <p:nvPr/>
          </p:nvGrpSpPr>
          <p:grpSpPr>
            <a:xfrm>
              <a:off x="466256639" y="0"/>
              <a:ext cx="1681227007" cy="2147483647"/>
              <a:chOff x="0" y="0"/>
              <a:chExt cx="2147483647" cy="2147483646"/>
            </a:xfrm>
          </p:grpSpPr>
          <p:pic>
            <p:nvPicPr>
              <p:cNvPr id="516" name="Google Shape;516;p45"/>
              <p:cNvPicPr preferRelativeResize="0"/>
              <p:nvPr/>
            </p:nvPicPr>
            <p:blipFill rotWithShape="1">
              <a:blip r:embed="rId3">
                <a:alphaModFix/>
              </a:blip>
              <a:srcRect b="0" l="0" r="0" t="0"/>
              <a:stretch/>
            </p:blipFill>
            <p:spPr>
              <a:xfrm>
                <a:off x="0" y="0"/>
                <a:ext cx="2147483647" cy="2147483646"/>
              </a:xfrm>
              <a:prstGeom prst="rect">
                <a:avLst/>
              </a:prstGeom>
              <a:noFill/>
              <a:ln>
                <a:noFill/>
              </a:ln>
            </p:spPr>
          </p:pic>
          <p:sp>
            <p:nvSpPr>
              <p:cNvPr id="517" name="Google Shape;517;p45"/>
              <p:cNvSpPr txBox="1"/>
              <p:nvPr/>
            </p:nvSpPr>
            <p:spPr>
              <a:xfrm>
                <a:off x="22450242" y="171176755"/>
                <a:ext cx="2101432363" cy="1819303514"/>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Advertising “Away from the Clutter” gains the competitive edge.</a:t>
                </a:r>
                <a:endParaRPr/>
              </a:p>
            </p:txBody>
          </p:sp>
        </p:grpSp>
        <p:sp>
          <p:nvSpPr>
            <p:cNvPr id="518" name="Google Shape;518;p45"/>
            <p:cNvSpPr/>
            <p:nvPr/>
          </p:nvSpPr>
          <p:spPr>
            <a:xfrm>
              <a:off x="0" y="45595671"/>
              <a:ext cx="450489558" cy="2070470175"/>
            </a:xfrm>
            <a:prstGeom prst="rightArrow">
              <a:avLst>
                <a:gd fmla="val 16148" name="adj1"/>
                <a:gd fmla="val 50000" name="adj2"/>
              </a:avLst>
            </a:prstGeom>
            <a:solidFill>
              <a:srgbClr val="2F424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grpSp>
        <p:nvGrpSpPr>
          <p:cNvPr id="519" name="Google Shape;519;p45"/>
          <p:cNvGrpSpPr/>
          <p:nvPr/>
        </p:nvGrpSpPr>
        <p:grpSpPr>
          <a:xfrm>
            <a:off x="952500" y="5468112"/>
            <a:ext cx="7264908" cy="798576"/>
            <a:chOff x="0" y="0"/>
            <a:chExt cx="2147483647" cy="2147483647"/>
          </a:xfrm>
        </p:grpSpPr>
        <p:grpSp>
          <p:nvGrpSpPr>
            <p:cNvPr id="520" name="Google Shape;520;p45"/>
            <p:cNvGrpSpPr/>
            <p:nvPr/>
          </p:nvGrpSpPr>
          <p:grpSpPr>
            <a:xfrm>
              <a:off x="466256639" y="0"/>
              <a:ext cx="1681227007" cy="2147483647"/>
              <a:chOff x="0" y="0"/>
              <a:chExt cx="2147483647" cy="2147483646"/>
            </a:xfrm>
          </p:grpSpPr>
          <p:pic>
            <p:nvPicPr>
              <p:cNvPr id="521" name="Google Shape;521;p45"/>
              <p:cNvPicPr preferRelativeResize="0"/>
              <p:nvPr/>
            </p:nvPicPr>
            <p:blipFill rotWithShape="1">
              <a:blip r:embed="rId4">
                <a:alphaModFix/>
              </a:blip>
              <a:srcRect b="0" l="0" r="0" t="0"/>
              <a:stretch/>
            </p:blipFill>
            <p:spPr>
              <a:xfrm>
                <a:off x="0" y="0"/>
                <a:ext cx="2147483647" cy="2147483646"/>
              </a:xfrm>
              <a:prstGeom prst="rect">
                <a:avLst/>
              </a:prstGeom>
              <a:noFill/>
              <a:ln>
                <a:noFill/>
              </a:ln>
            </p:spPr>
          </p:pic>
          <p:sp>
            <p:nvSpPr>
              <p:cNvPr id="522" name="Google Shape;522;p45"/>
              <p:cNvSpPr txBox="1"/>
              <p:nvPr/>
            </p:nvSpPr>
            <p:spPr>
              <a:xfrm>
                <a:off x="22421986" y="170236276"/>
                <a:ext cx="2101488978" cy="1815552151"/>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All successful businesses consider long-range strategic planning a smart business decision.</a:t>
                </a:r>
                <a:endParaRPr/>
              </a:p>
            </p:txBody>
          </p:sp>
        </p:grpSp>
        <p:sp>
          <p:nvSpPr>
            <p:cNvPr id="523" name="Google Shape;523;p45"/>
            <p:cNvSpPr/>
            <p:nvPr/>
          </p:nvSpPr>
          <p:spPr>
            <a:xfrm>
              <a:off x="0" y="44910605"/>
              <a:ext cx="450489558" cy="2066202787"/>
            </a:xfrm>
            <a:prstGeom prst="rightArrow">
              <a:avLst>
                <a:gd fmla="val 16148" name="adj1"/>
                <a:gd fmla="val 50000" name="adj2"/>
              </a:avLst>
            </a:prstGeom>
            <a:solidFill>
              <a:srgbClr val="A5A1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sp>
        <p:nvSpPr>
          <p:cNvPr id="524" name="Google Shape;524;p45"/>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Advantages to </a:t>
            </a:r>
            <a:endParaRPr/>
          </a:p>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Long-Range Strategic Planning</a:t>
            </a:r>
            <a:endParaRPr/>
          </a:p>
        </p:txBody>
      </p:sp>
      <p:grpSp>
        <p:nvGrpSpPr>
          <p:cNvPr id="525" name="Google Shape;525;p45"/>
          <p:cNvGrpSpPr/>
          <p:nvPr/>
        </p:nvGrpSpPr>
        <p:grpSpPr>
          <a:xfrm>
            <a:off x="952500" y="3749040"/>
            <a:ext cx="7264908" cy="798576"/>
            <a:chOff x="0" y="0"/>
            <a:chExt cx="2147483647" cy="2147483647"/>
          </a:xfrm>
        </p:grpSpPr>
        <p:sp>
          <p:nvSpPr>
            <p:cNvPr id="526" name="Google Shape;526;p45"/>
            <p:cNvSpPr/>
            <p:nvPr/>
          </p:nvSpPr>
          <p:spPr>
            <a:xfrm>
              <a:off x="0" y="35860263"/>
              <a:ext cx="450489558" cy="2066202787"/>
            </a:xfrm>
            <a:prstGeom prst="rightArrow">
              <a:avLst>
                <a:gd fmla="val 16148" name="adj1"/>
                <a:gd fmla="val 50000" name="adj2"/>
              </a:avLst>
            </a:prstGeom>
            <a:solidFill>
              <a:srgbClr val="4E5E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nvGrpSpPr>
            <p:cNvPr id="527" name="Google Shape;527;p45"/>
            <p:cNvGrpSpPr/>
            <p:nvPr/>
          </p:nvGrpSpPr>
          <p:grpSpPr>
            <a:xfrm>
              <a:off x="466256639" y="0"/>
              <a:ext cx="1681227007" cy="2147483647"/>
              <a:chOff x="0" y="0"/>
              <a:chExt cx="2147483647" cy="2147483646"/>
            </a:xfrm>
          </p:grpSpPr>
          <p:pic>
            <p:nvPicPr>
              <p:cNvPr id="528" name="Google Shape;528;p45"/>
              <p:cNvPicPr preferRelativeResize="0"/>
              <p:nvPr/>
            </p:nvPicPr>
            <p:blipFill rotWithShape="1">
              <a:blip r:embed="rId5">
                <a:alphaModFix/>
              </a:blip>
              <a:srcRect b="0" l="0" r="0" t="0"/>
              <a:stretch/>
            </p:blipFill>
            <p:spPr>
              <a:xfrm>
                <a:off x="0" y="0"/>
                <a:ext cx="2147483647" cy="2147483646"/>
              </a:xfrm>
              <a:prstGeom prst="rect">
                <a:avLst/>
              </a:prstGeom>
              <a:noFill/>
              <a:ln>
                <a:noFill/>
              </a:ln>
            </p:spPr>
          </p:pic>
          <p:sp>
            <p:nvSpPr>
              <p:cNvPr id="529" name="Google Shape;529;p45"/>
              <p:cNvSpPr txBox="1"/>
              <p:nvPr/>
            </p:nvSpPr>
            <p:spPr>
              <a:xfrm>
                <a:off x="22474026" y="157745109"/>
                <a:ext cx="2101384806" cy="1822430967"/>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Consistent continuity creates lasting impressions, not short-term attention. </a:t>
                </a:r>
                <a:endParaRPr/>
              </a:p>
            </p:txBody>
          </p:sp>
        </p:grpSp>
      </p:grpSp>
      <p:grpSp>
        <p:nvGrpSpPr>
          <p:cNvPr id="530" name="Google Shape;530;p45"/>
          <p:cNvGrpSpPr/>
          <p:nvPr/>
        </p:nvGrpSpPr>
        <p:grpSpPr>
          <a:xfrm>
            <a:off x="952500" y="4608576"/>
            <a:ext cx="7264908" cy="798575"/>
            <a:chOff x="0" y="0"/>
            <a:chExt cx="2147483647" cy="2147483647"/>
          </a:xfrm>
        </p:grpSpPr>
        <p:sp>
          <p:nvSpPr>
            <p:cNvPr id="531" name="Google Shape;531;p45"/>
            <p:cNvSpPr/>
            <p:nvPr/>
          </p:nvSpPr>
          <p:spPr>
            <a:xfrm>
              <a:off x="0" y="38251666"/>
              <a:ext cx="450489558" cy="2070472768"/>
            </a:xfrm>
            <a:prstGeom prst="rightArrow">
              <a:avLst>
                <a:gd fmla="val 16148" name="adj1"/>
                <a:gd fmla="val 50000" name="adj2"/>
              </a:avLst>
            </a:prstGeom>
            <a:solidFill>
              <a:srgbClr val="7B83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nvGrpSpPr>
            <p:cNvPr id="532" name="Google Shape;532;p45"/>
            <p:cNvGrpSpPr/>
            <p:nvPr/>
          </p:nvGrpSpPr>
          <p:grpSpPr>
            <a:xfrm>
              <a:off x="466256639" y="0"/>
              <a:ext cx="1681227007" cy="2147483647"/>
              <a:chOff x="0" y="0"/>
              <a:chExt cx="2147483647" cy="2147483646"/>
            </a:xfrm>
          </p:grpSpPr>
          <p:pic>
            <p:nvPicPr>
              <p:cNvPr id="533" name="Google Shape;533;p45"/>
              <p:cNvPicPr preferRelativeResize="0"/>
              <p:nvPr/>
            </p:nvPicPr>
            <p:blipFill rotWithShape="1">
              <a:blip r:embed="rId6">
                <a:alphaModFix/>
              </a:blip>
              <a:srcRect b="0" l="0" r="0" t="0"/>
              <a:stretch/>
            </p:blipFill>
            <p:spPr>
              <a:xfrm>
                <a:off x="0" y="0"/>
                <a:ext cx="2147483647" cy="2147483646"/>
              </a:xfrm>
              <a:prstGeom prst="rect">
                <a:avLst/>
              </a:prstGeom>
              <a:noFill/>
              <a:ln>
                <a:noFill/>
              </a:ln>
            </p:spPr>
          </p:pic>
          <p:sp>
            <p:nvSpPr>
              <p:cNvPr id="534" name="Google Shape;534;p45"/>
              <p:cNvSpPr txBox="1"/>
              <p:nvPr/>
            </p:nvSpPr>
            <p:spPr>
              <a:xfrm>
                <a:off x="22502758" y="160388344"/>
                <a:ext cx="2101327320" cy="1826195824"/>
              </a:xfrm>
              <a:prstGeom prst="rect">
                <a:avLst/>
              </a:prstGeom>
              <a:noFill/>
              <a:ln>
                <a:noFill/>
              </a:ln>
            </p:spPr>
            <p:txBody>
              <a:bodyPr anchorCtr="0" anchor="t" bIns="45700" lIns="91425" spcFirstLastPara="1" rIns="91425" wrap="square" tIns="45700">
                <a:noAutofit/>
              </a:bodyPr>
              <a:lstStyle/>
              <a:p>
                <a:pPr indent="-19050" lvl="1" marL="168275" marR="0" rtl="0" algn="l">
                  <a:lnSpc>
                    <a:spcPct val="95000"/>
                  </a:lnSpc>
                  <a:spcBef>
                    <a:spcPts val="0"/>
                  </a:spcBef>
                  <a:spcAft>
                    <a:spcPts val="0"/>
                  </a:spcAft>
                  <a:buClr>
                    <a:srgbClr val="00274D"/>
                  </a:buClr>
                  <a:buSzPts val="2000"/>
                  <a:buFont typeface="Corbel"/>
                  <a:buNone/>
                </a:pPr>
                <a:r>
                  <a:rPr b="0" i="0" lang="en-US" sz="2000" u="none" cap="none" strike="noStrike">
                    <a:solidFill>
                      <a:srgbClr val="00274D"/>
                    </a:solidFill>
                    <a:latin typeface="Corbel"/>
                    <a:ea typeface="Corbel"/>
                    <a:cs typeface="Corbel"/>
                    <a:sym typeface="Corbel"/>
                  </a:rPr>
                  <a:t>Consistent advertising creates the image of credibility and stability.</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46"/>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540" name="Google Shape;540;p46"/>
          <p:cNvSpPr txBox="1"/>
          <p:nvPr>
            <p:ph type="title"/>
          </p:nvPr>
        </p:nvSpPr>
        <p:spPr>
          <a:xfrm>
            <a:off x="309562" y="304800"/>
            <a:ext cx="8524875" cy="61595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4000"/>
              <a:buFont typeface="Corbel"/>
              <a:buNone/>
            </a:pPr>
            <a:r>
              <a:rPr b="1" i="0" lang="en-US" sz="4000" u="none">
                <a:solidFill>
                  <a:schemeClr val="dk1"/>
                </a:solidFill>
                <a:latin typeface="Corbel"/>
                <a:ea typeface="Corbel"/>
                <a:cs typeface="Corbel"/>
                <a:sym typeface="Corbel"/>
              </a:rPr>
              <a:t>Proposed Schedule – Plan A</a:t>
            </a:r>
            <a:endParaRPr/>
          </a:p>
        </p:txBody>
      </p:sp>
      <p:sp>
        <p:nvSpPr>
          <p:cNvPr id="541" name="Google Shape;541;p46"/>
          <p:cNvSpPr txBox="1"/>
          <p:nvPr/>
        </p:nvSpPr>
        <p:spPr>
          <a:xfrm>
            <a:off x="422275" y="1093787"/>
            <a:ext cx="8367712" cy="496887"/>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BUDGET BREAKOUT BY MONTH (For Next 12 Months)</a:t>
            </a:r>
            <a:endParaRPr b="0" i="0" sz="1800" u="none">
              <a:solidFill>
                <a:schemeClr val="dk1"/>
              </a:solidFill>
              <a:latin typeface="Arial"/>
              <a:ea typeface="Arial"/>
              <a:cs typeface="Arial"/>
              <a:sym typeface="Arial"/>
            </a:endParaRPr>
          </a:p>
          <a:p>
            <a:pPr indent="0" lvl="0" marL="0" marR="0" rtl="0" algn="ctr">
              <a:lnSpc>
                <a:spcPct val="95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Proposed Media Plan</a:t>
            </a:r>
            <a:endParaRPr/>
          </a:p>
        </p:txBody>
      </p:sp>
      <p:sp>
        <p:nvSpPr>
          <p:cNvPr id="542" name="Google Shape;542;p46"/>
          <p:cNvSpPr txBox="1"/>
          <p:nvPr/>
        </p:nvSpPr>
        <p:spPr>
          <a:xfrm>
            <a:off x="7275512" y="3219450"/>
            <a:ext cx="204787" cy="206375"/>
          </a:xfrm>
          <a:prstGeom prst="rect">
            <a:avLst/>
          </a:prstGeom>
          <a:solidFill>
            <a:srgbClr val="00B050"/>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543" name="Google Shape;543;p46"/>
          <p:cNvSpPr txBox="1"/>
          <p:nvPr/>
        </p:nvSpPr>
        <p:spPr>
          <a:xfrm>
            <a:off x="7480300" y="3151187"/>
            <a:ext cx="1177925"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Spike Months</a:t>
            </a:r>
            <a:endParaRPr/>
          </a:p>
        </p:txBody>
      </p:sp>
      <p:pic>
        <p:nvPicPr>
          <p:cNvPr id="544" name="Google Shape;544;p46"/>
          <p:cNvPicPr preferRelativeResize="0"/>
          <p:nvPr/>
        </p:nvPicPr>
        <p:blipFill rotWithShape="1">
          <a:blip r:embed="rId3">
            <a:alphaModFix/>
          </a:blip>
          <a:srcRect b="0" l="0" r="0" t="0"/>
          <a:stretch/>
        </p:blipFill>
        <p:spPr>
          <a:xfrm>
            <a:off x="608012" y="2103437"/>
            <a:ext cx="6546850" cy="3535362"/>
          </a:xfrm>
          <a:prstGeom prst="rect">
            <a:avLst/>
          </a:prstGeom>
          <a:noFill/>
          <a:ln>
            <a:noFill/>
          </a:ln>
        </p:spPr>
      </p:pic>
      <p:sp>
        <p:nvSpPr>
          <p:cNvPr id="545" name="Google Shape;545;p46"/>
          <p:cNvSpPr txBox="1"/>
          <p:nvPr/>
        </p:nvSpPr>
        <p:spPr>
          <a:xfrm>
            <a:off x="422275" y="1597025"/>
            <a:ext cx="8367712" cy="26352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WWWW</a:t>
            </a:r>
            <a:endParaRPr/>
          </a:p>
        </p:txBody>
      </p:sp>
      <p:sp>
        <p:nvSpPr>
          <p:cNvPr id="546" name="Google Shape;546;p46"/>
          <p:cNvSpPr txBox="1"/>
          <p:nvPr/>
        </p:nvSpPr>
        <p:spPr>
          <a:xfrm>
            <a:off x="7275512" y="3643312"/>
            <a:ext cx="204787" cy="204787"/>
          </a:xfrm>
          <a:prstGeom prst="rect">
            <a:avLst/>
          </a:prstGeom>
          <a:solidFill>
            <a:srgbClr val="0000FF"/>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547" name="Google Shape;547;p46"/>
          <p:cNvSpPr txBox="1"/>
          <p:nvPr/>
        </p:nvSpPr>
        <p:spPr>
          <a:xfrm>
            <a:off x="7493000" y="3505200"/>
            <a:ext cx="1016000" cy="6842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Brand Equity Months</a:t>
            </a:r>
            <a:endParaRPr/>
          </a:p>
        </p:txBody>
      </p:sp>
      <p:sp>
        <p:nvSpPr>
          <p:cNvPr id="548" name="Google Shape;548;p46"/>
          <p:cNvSpPr txBox="1"/>
          <p:nvPr/>
        </p:nvSpPr>
        <p:spPr>
          <a:xfrm>
            <a:off x="7275512" y="4316412"/>
            <a:ext cx="204787" cy="206375"/>
          </a:xfrm>
          <a:prstGeom prst="rect">
            <a:avLst/>
          </a:prstGeom>
          <a:solidFill>
            <a:srgbClr val="CE0000"/>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549" name="Google Shape;549;p46"/>
          <p:cNvSpPr txBox="1"/>
          <p:nvPr/>
        </p:nvSpPr>
        <p:spPr>
          <a:xfrm>
            <a:off x="7521575" y="4248150"/>
            <a:ext cx="1120775" cy="2841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Slow Months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7"/>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Proposed Schedule – Plan A   </a:t>
            </a:r>
            <a:endParaRPr/>
          </a:p>
        </p:txBody>
      </p:sp>
      <p:sp>
        <p:nvSpPr>
          <p:cNvPr id="555" name="Google Shape;555;p47"/>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556" name="Google Shape;556;p47"/>
          <p:cNvSpPr txBox="1"/>
          <p:nvPr/>
        </p:nvSpPr>
        <p:spPr>
          <a:xfrm>
            <a:off x="7620000" y="3330575"/>
            <a:ext cx="1143000" cy="914400"/>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Spike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Monthly Schedule</a:t>
            </a:r>
            <a:endParaRPr/>
          </a:p>
        </p:txBody>
      </p:sp>
      <p:sp>
        <p:nvSpPr>
          <p:cNvPr id="557" name="Google Shape;557;p47"/>
          <p:cNvSpPr txBox="1"/>
          <p:nvPr/>
        </p:nvSpPr>
        <p:spPr>
          <a:xfrm>
            <a:off x="7620000" y="1319212"/>
            <a:ext cx="1143000" cy="1468437"/>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Build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Brand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Equity Monthly Schedule</a:t>
            </a:r>
            <a:endParaRPr/>
          </a:p>
        </p:txBody>
      </p:sp>
      <p:sp>
        <p:nvSpPr>
          <p:cNvPr id="558" name="Google Shape;558;p47"/>
          <p:cNvSpPr txBox="1"/>
          <p:nvPr/>
        </p:nvSpPr>
        <p:spPr>
          <a:xfrm>
            <a:off x="7543800" y="4938712"/>
            <a:ext cx="1295400" cy="1190625"/>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Slow Performing Monthly Schedule</a:t>
            </a:r>
            <a:endParaRPr/>
          </a:p>
        </p:txBody>
      </p:sp>
      <p:pic>
        <p:nvPicPr>
          <p:cNvPr id="559" name="Google Shape;559;p47"/>
          <p:cNvPicPr preferRelativeResize="0"/>
          <p:nvPr/>
        </p:nvPicPr>
        <p:blipFill rotWithShape="1">
          <a:blip r:embed="rId3">
            <a:alphaModFix/>
          </a:blip>
          <a:srcRect b="0" l="0" r="0" t="0"/>
          <a:stretch/>
        </p:blipFill>
        <p:spPr>
          <a:xfrm>
            <a:off x="3957637" y="3233737"/>
            <a:ext cx="1228725" cy="390525"/>
          </a:xfrm>
          <a:prstGeom prst="rect">
            <a:avLst/>
          </a:prstGeom>
          <a:noFill/>
          <a:ln>
            <a:noFill/>
          </a:ln>
        </p:spPr>
      </p:pic>
      <p:pic>
        <p:nvPicPr>
          <p:cNvPr id="560" name="Google Shape;560;p47"/>
          <p:cNvPicPr preferRelativeResize="0"/>
          <p:nvPr/>
        </p:nvPicPr>
        <p:blipFill rotWithShape="1">
          <a:blip r:embed="rId4">
            <a:alphaModFix/>
          </a:blip>
          <a:srcRect b="0" l="0" r="0" t="0"/>
          <a:stretch/>
        </p:blipFill>
        <p:spPr>
          <a:xfrm>
            <a:off x="381000" y="1262062"/>
            <a:ext cx="6877050" cy="1581150"/>
          </a:xfrm>
          <a:prstGeom prst="rect">
            <a:avLst/>
          </a:prstGeom>
          <a:noFill/>
          <a:ln>
            <a:noFill/>
          </a:ln>
        </p:spPr>
      </p:pic>
      <p:pic>
        <p:nvPicPr>
          <p:cNvPr id="561" name="Google Shape;561;p47"/>
          <p:cNvPicPr preferRelativeResize="0"/>
          <p:nvPr/>
        </p:nvPicPr>
        <p:blipFill rotWithShape="1">
          <a:blip r:embed="rId5">
            <a:alphaModFix/>
          </a:blip>
          <a:srcRect b="0" l="0" r="0" t="0"/>
          <a:stretch/>
        </p:blipFill>
        <p:spPr>
          <a:xfrm>
            <a:off x="400050" y="2997200"/>
            <a:ext cx="6858000" cy="1581150"/>
          </a:xfrm>
          <a:prstGeom prst="rect">
            <a:avLst/>
          </a:prstGeom>
          <a:noFill/>
          <a:ln>
            <a:noFill/>
          </a:ln>
        </p:spPr>
      </p:pic>
      <p:pic>
        <p:nvPicPr>
          <p:cNvPr id="562" name="Google Shape;562;p47"/>
          <p:cNvPicPr preferRelativeResize="0"/>
          <p:nvPr/>
        </p:nvPicPr>
        <p:blipFill rotWithShape="1">
          <a:blip r:embed="rId6">
            <a:alphaModFix/>
          </a:blip>
          <a:srcRect b="0" l="0" r="0" t="0"/>
          <a:stretch/>
        </p:blipFill>
        <p:spPr>
          <a:xfrm>
            <a:off x="400050" y="4743450"/>
            <a:ext cx="6858000" cy="158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8"/>
          <p:cNvSpPr txBox="1"/>
          <p:nvPr/>
        </p:nvSpPr>
        <p:spPr>
          <a:xfrm>
            <a:off x="0" y="1828800"/>
            <a:ext cx="9144000" cy="5873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1" lang="en-US" sz="2000" u="none">
                <a:solidFill>
                  <a:srgbClr val="00274D"/>
                </a:solidFill>
                <a:latin typeface="Corbel"/>
                <a:ea typeface="Corbel"/>
                <a:cs typeface="Corbel"/>
                <a:sym typeface="Corbel"/>
              </a:rPr>
              <a:t>Brand Equity Schedule</a:t>
            </a:r>
            <a:endParaRPr/>
          </a:p>
          <a:p>
            <a:pPr indent="0" lvl="0" marL="0" marR="0" rtl="0" algn="ctr">
              <a:lnSpc>
                <a:spcPct val="95000"/>
              </a:lnSpc>
              <a:spcBef>
                <a:spcPts val="0"/>
              </a:spcBef>
              <a:spcAft>
                <a:spcPts val="0"/>
              </a:spcAft>
              <a:buClr>
                <a:srgbClr val="00274D"/>
              </a:buClr>
              <a:buSzPts val="2000"/>
              <a:buFont typeface="Corbel"/>
              <a:buNone/>
            </a:pPr>
            <a:r>
              <a:rPr b="1" i="1" lang="en-US" sz="2000" u="none">
                <a:solidFill>
                  <a:srgbClr val="00274D"/>
                </a:solidFill>
                <a:latin typeface="Corbel"/>
                <a:ea typeface="Corbel"/>
                <a:cs typeface="Corbel"/>
                <a:sym typeface="Corbel"/>
              </a:rPr>
              <a:t>Monthly Station Summary</a:t>
            </a:r>
            <a:endParaRPr/>
          </a:p>
        </p:txBody>
      </p:sp>
      <p:sp>
        <p:nvSpPr>
          <p:cNvPr id="568" name="Google Shape;568;p48"/>
          <p:cNvSpPr txBox="1"/>
          <p:nvPr/>
        </p:nvSpPr>
        <p:spPr>
          <a:xfrm>
            <a:off x="0" y="1381125"/>
            <a:ext cx="9144000" cy="2952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Premium Auto Centers</a:t>
            </a:r>
            <a:endParaRPr/>
          </a:p>
        </p:txBody>
      </p:sp>
      <p:sp>
        <p:nvSpPr>
          <p:cNvPr id="569" name="Google Shape;569;p48"/>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Proposed Schedule – Plan A   </a:t>
            </a:r>
            <a:endParaRPr/>
          </a:p>
        </p:txBody>
      </p:sp>
      <p:sp>
        <p:nvSpPr>
          <p:cNvPr id="570" name="Google Shape;570;p48"/>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571" name="Google Shape;571;p48"/>
          <p:cNvSpPr txBox="1"/>
          <p:nvPr/>
        </p:nvSpPr>
        <p:spPr>
          <a:xfrm>
            <a:off x="1066800" y="2733675"/>
            <a:ext cx="102235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Market:  </a:t>
            </a:r>
            <a:endParaRPr/>
          </a:p>
        </p:txBody>
      </p:sp>
      <p:sp>
        <p:nvSpPr>
          <p:cNvPr id="572" name="Google Shape;572;p48"/>
          <p:cNvSpPr txBox="1"/>
          <p:nvPr/>
        </p:nvSpPr>
        <p:spPr>
          <a:xfrm>
            <a:off x="1066800" y="3195637"/>
            <a:ext cx="45720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Broadcast Reach: </a:t>
            </a:r>
            <a:endParaRPr/>
          </a:p>
        </p:txBody>
      </p:sp>
      <p:sp>
        <p:nvSpPr>
          <p:cNvPr id="573" name="Google Shape;573;p48"/>
          <p:cNvSpPr txBox="1"/>
          <p:nvPr/>
        </p:nvSpPr>
        <p:spPr>
          <a:xfrm>
            <a:off x="1066800" y="3692525"/>
            <a:ext cx="39385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Broadcast Frequency:</a:t>
            </a:r>
            <a:endParaRPr/>
          </a:p>
        </p:txBody>
      </p:sp>
      <p:sp>
        <p:nvSpPr>
          <p:cNvPr id="574" name="Google Shape;574;p48"/>
          <p:cNvSpPr txBox="1"/>
          <p:nvPr/>
        </p:nvSpPr>
        <p:spPr>
          <a:xfrm>
            <a:off x="1068387" y="4195762"/>
            <a:ext cx="4418012"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Digital Gross Impressions: </a:t>
            </a:r>
            <a:endParaRPr/>
          </a:p>
        </p:txBody>
      </p:sp>
      <p:sp>
        <p:nvSpPr>
          <p:cNvPr id="575" name="Google Shape;575;p48"/>
          <p:cNvSpPr txBox="1"/>
          <p:nvPr/>
        </p:nvSpPr>
        <p:spPr>
          <a:xfrm>
            <a:off x="1031875" y="4697412"/>
            <a:ext cx="45720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Advertising Investment: </a:t>
            </a:r>
            <a:endParaRPr/>
          </a:p>
        </p:txBody>
      </p:sp>
      <p:sp>
        <p:nvSpPr>
          <p:cNvPr id="576" name="Google Shape;576;p48"/>
          <p:cNvSpPr txBox="1"/>
          <p:nvPr/>
        </p:nvSpPr>
        <p:spPr>
          <a:xfrm>
            <a:off x="1031875" y="5154612"/>
            <a:ext cx="27447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Daily Investment: </a:t>
            </a:r>
            <a:endParaRPr/>
          </a:p>
        </p:txBody>
      </p:sp>
      <p:sp>
        <p:nvSpPr>
          <p:cNvPr id="577" name="Google Shape;577;p48"/>
          <p:cNvSpPr txBox="1"/>
          <p:nvPr/>
        </p:nvSpPr>
        <p:spPr>
          <a:xfrm>
            <a:off x="4572000" y="3205162"/>
            <a:ext cx="820737"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80,000</a:t>
            </a:r>
            <a:endParaRPr/>
          </a:p>
        </p:txBody>
      </p:sp>
      <p:sp>
        <p:nvSpPr>
          <p:cNvPr id="578" name="Google Shape;578;p48"/>
          <p:cNvSpPr txBox="1"/>
          <p:nvPr/>
        </p:nvSpPr>
        <p:spPr>
          <a:xfrm>
            <a:off x="5029200" y="3702050"/>
            <a:ext cx="26987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3</a:t>
            </a:r>
            <a:endParaRPr/>
          </a:p>
        </p:txBody>
      </p:sp>
      <p:sp>
        <p:nvSpPr>
          <p:cNvPr id="579" name="Google Shape;579;p48"/>
          <p:cNvSpPr txBox="1"/>
          <p:nvPr/>
        </p:nvSpPr>
        <p:spPr>
          <a:xfrm>
            <a:off x="2057400" y="2743200"/>
            <a:ext cx="3505200"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Any Market USA</a:t>
            </a:r>
            <a:endParaRPr/>
          </a:p>
        </p:txBody>
      </p:sp>
      <p:sp>
        <p:nvSpPr>
          <p:cNvPr id="580" name="Google Shape;580;p48"/>
          <p:cNvSpPr txBox="1"/>
          <p:nvPr/>
        </p:nvSpPr>
        <p:spPr>
          <a:xfrm>
            <a:off x="5486400" y="4203700"/>
            <a:ext cx="92392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100,000</a:t>
            </a:r>
            <a:endParaRPr/>
          </a:p>
        </p:txBody>
      </p:sp>
      <p:sp>
        <p:nvSpPr>
          <p:cNvPr id="581" name="Google Shape;581;p48"/>
          <p:cNvSpPr txBox="1"/>
          <p:nvPr/>
        </p:nvSpPr>
        <p:spPr>
          <a:xfrm>
            <a:off x="3733800" y="5164137"/>
            <a:ext cx="3398837"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$100</a:t>
            </a:r>
            <a:endParaRPr/>
          </a:p>
        </p:txBody>
      </p:sp>
      <p:sp>
        <p:nvSpPr>
          <p:cNvPr id="582" name="Google Shape;582;p48"/>
          <p:cNvSpPr txBox="1"/>
          <p:nvPr/>
        </p:nvSpPr>
        <p:spPr>
          <a:xfrm>
            <a:off x="5259387" y="4706937"/>
            <a:ext cx="3427412"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$3,000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1"/>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cap="none" strike="noStrike">
                <a:solidFill>
                  <a:srgbClr val="00274D"/>
                </a:solidFill>
                <a:latin typeface="Corbel"/>
                <a:ea typeface="Corbel"/>
                <a:cs typeface="Corbel"/>
                <a:sym typeface="Corbel"/>
              </a:rPr>
              <a:t>Team Commitment</a:t>
            </a:r>
            <a:endParaRPr/>
          </a:p>
        </p:txBody>
      </p:sp>
      <p:sp>
        <p:nvSpPr>
          <p:cNvPr id="151" name="Google Shape;151;p31"/>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cap="none" strike="noStrike">
                <a:solidFill>
                  <a:schemeClr val="lt1"/>
                </a:solidFill>
                <a:latin typeface="Corbel"/>
                <a:ea typeface="Corbel"/>
                <a:cs typeface="Corbel"/>
                <a:sym typeface="Corbel"/>
              </a:rPr>
              <a:t>‹#›</a:t>
            </a:fld>
            <a:endParaRPr/>
          </a:p>
        </p:txBody>
      </p:sp>
      <p:sp>
        <p:nvSpPr>
          <p:cNvPr id="152" name="Google Shape;152;p31"/>
          <p:cNvSpPr txBox="1"/>
          <p:nvPr/>
        </p:nvSpPr>
        <p:spPr>
          <a:xfrm>
            <a:off x="565150" y="1312862"/>
            <a:ext cx="4035425"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0" i="0" lang="en-US" sz="1400" u="none" cap="none" strike="noStrike">
                <a:solidFill>
                  <a:srgbClr val="00274D"/>
                </a:solidFill>
                <a:latin typeface="Corbel"/>
                <a:ea typeface="Corbel"/>
                <a:cs typeface="Corbel"/>
                <a:sym typeface="Corbel"/>
              </a:rPr>
              <a:t>The following proposal will be submitted to</a:t>
            </a:r>
            <a:endParaRPr/>
          </a:p>
        </p:txBody>
      </p:sp>
      <p:sp>
        <p:nvSpPr>
          <p:cNvPr id="153" name="Google Shape;153;p31"/>
          <p:cNvSpPr txBox="1"/>
          <p:nvPr/>
        </p:nvSpPr>
        <p:spPr>
          <a:xfrm>
            <a:off x="4094162" y="1239837"/>
            <a:ext cx="241617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1" i="0" lang="en-US" sz="1800" u="none" cap="none" strike="noStrike">
                <a:solidFill>
                  <a:srgbClr val="00274D"/>
                </a:solidFill>
                <a:latin typeface="Corbel"/>
                <a:ea typeface="Corbel"/>
                <a:cs typeface="Corbel"/>
                <a:sym typeface="Corbel"/>
              </a:rPr>
              <a:t>Premium Auto Centers</a:t>
            </a:r>
            <a:endParaRPr/>
          </a:p>
        </p:txBody>
      </p:sp>
      <p:sp>
        <p:nvSpPr>
          <p:cNvPr id="154" name="Google Shape;154;p31"/>
          <p:cNvSpPr txBox="1"/>
          <p:nvPr/>
        </p:nvSpPr>
        <p:spPr>
          <a:xfrm>
            <a:off x="565150" y="1719262"/>
            <a:ext cx="8013700" cy="82073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0" i="0" lang="en-US" sz="1400" u="none" cap="none" strike="noStrike">
                <a:solidFill>
                  <a:srgbClr val="00274D"/>
                </a:solidFill>
                <a:latin typeface="Corbel"/>
                <a:ea typeface="Corbel"/>
                <a:cs typeface="Corbel"/>
                <a:sym typeface="Corbel"/>
              </a:rPr>
              <a:t>Your department will be involved in providing these services. Please read our proposal, recommend and bring to our attention any ways in which you feel we can more adequately satisfy our client’s needs. When you are prepared to commit to our clients the necessary effort to make them “more than satisfied,” with the results of our plan, please sign the following certification on behalf of you and your team.</a:t>
            </a:r>
            <a:endParaRPr/>
          </a:p>
        </p:txBody>
      </p:sp>
      <p:sp>
        <p:nvSpPr>
          <p:cNvPr id="155" name="Google Shape;155;p31"/>
          <p:cNvSpPr txBox="1"/>
          <p:nvPr/>
        </p:nvSpPr>
        <p:spPr>
          <a:xfrm>
            <a:off x="7659687" y="3322637"/>
            <a:ext cx="4778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Date</a:t>
            </a:r>
            <a:endParaRPr/>
          </a:p>
        </p:txBody>
      </p:sp>
      <p:sp>
        <p:nvSpPr>
          <p:cNvPr id="156" name="Google Shape;156;p31"/>
          <p:cNvSpPr txBox="1"/>
          <p:nvPr/>
        </p:nvSpPr>
        <p:spPr>
          <a:xfrm>
            <a:off x="7659687" y="6070600"/>
            <a:ext cx="4778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Date</a:t>
            </a:r>
            <a:endParaRPr/>
          </a:p>
        </p:txBody>
      </p:sp>
      <p:sp>
        <p:nvSpPr>
          <p:cNvPr id="157" name="Google Shape;157;p31"/>
          <p:cNvSpPr txBox="1"/>
          <p:nvPr/>
        </p:nvSpPr>
        <p:spPr>
          <a:xfrm>
            <a:off x="7659687" y="5146675"/>
            <a:ext cx="4778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Date</a:t>
            </a:r>
            <a:endParaRPr/>
          </a:p>
        </p:txBody>
      </p:sp>
      <p:sp>
        <p:nvSpPr>
          <p:cNvPr id="158" name="Google Shape;158;p31"/>
          <p:cNvSpPr txBox="1"/>
          <p:nvPr/>
        </p:nvSpPr>
        <p:spPr>
          <a:xfrm>
            <a:off x="7659687" y="4233862"/>
            <a:ext cx="4778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Date</a:t>
            </a:r>
            <a:endParaRPr/>
          </a:p>
        </p:txBody>
      </p:sp>
      <p:sp>
        <p:nvSpPr>
          <p:cNvPr id="159" name="Google Shape;159;p31"/>
          <p:cNvSpPr txBox="1"/>
          <p:nvPr/>
        </p:nvSpPr>
        <p:spPr>
          <a:xfrm>
            <a:off x="588962" y="4191000"/>
            <a:ext cx="3290887"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Sales Manager Name</a:t>
            </a:r>
            <a:endParaRPr/>
          </a:p>
        </p:txBody>
      </p:sp>
      <p:sp>
        <p:nvSpPr>
          <p:cNvPr id="160" name="Google Shape;160;p31"/>
          <p:cNvSpPr txBox="1"/>
          <p:nvPr/>
        </p:nvSpPr>
        <p:spPr>
          <a:xfrm>
            <a:off x="3897312" y="4191000"/>
            <a:ext cx="3635375" cy="30321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Sales Manager</a:t>
            </a:r>
            <a:endParaRPr/>
          </a:p>
        </p:txBody>
      </p:sp>
      <p:sp>
        <p:nvSpPr>
          <p:cNvPr id="161" name="Google Shape;161;p31"/>
          <p:cNvSpPr txBox="1"/>
          <p:nvPr/>
        </p:nvSpPr>
        <p:spPr>
          <a:xfrm>
            <a:off x="588962" y="5105400"/>
            <a:ext cx="3290887"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Digital Sales Manager Name</a:t>
            </a:r>
            <a:endParaRPr/>
          </a:p>
        </p:txBody>
      </p:sp>
      <p:sp>
        <p:nvSpPr>
          <p:cNvPr id="162" name="Google Shape;162;p31"/>
          <p:cNvSpPr txBox="1"/>
          <p:nvPr/>
        </p:nvSpPr>
        <p:spPr>
          <a:xfrm>
            <a:off x="3886200" y="5105400"/>
            <a:ext cx="3635375"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Digital Sales Manager</a:t>
            </a:r>
            <a:endParaRPr/>
          </a:p>
        </p:txBody>
      </p:sp>
      <p:sp>
        <p:nvSpPr>
          <p:cNvPr id="163" name="Google Shape;163;p31"/>
          <p:cNvSpPr txBox="1"/>
          <p:nvPr/>
        </p:nvSpPr>
        <p:spPr>
          <a:xfrm>
            <a:off x="593725" y="6019800"/>
            <a:ext cx="3292475"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Production Directors Name</a:t>
            </a:r>
            <a:endParaRPr/>
          </a:p>
        </p:txBody>
      </p:sp>
      <p:sp>
        <p:nvSpPr>
          <p:cNvPr id="164" name="Google Shape;164;p31"/>
          <p:cNvSpPr txBox="1"/>
          <p:nvPr/>
        </p:nvSpPr>
        <p:spPr>
          <a:xfrm>
            <a:off x="3897312" y="6019800"/>
            <a:ext cx="3635375"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Production Director</a:t>
            </a:r>
            <a:endParaRPr/>
          </a:p>
        </p:txBody>
      </p:sp>
      <p:sp>
        <p:nvSpPr>
          <p:cNvPr id="165" name="Google Shape;165;p31"/>
          <p:cNvSpPr txBox="1"/>
          <p:nvPr/>
        </p:nvSpPr>
        <p:spPr>
          <a:xfrm>
            <a:off x="588962" y="3276600"/>
            <a:ext cx="3290887"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Your Name</a:t>
            </a:r>
            <a:endParaRPr/>
          </a:p>
        </p:txBody>
      </p:sp>
      <p:sp>
        <p:nvSpPr>
          <p:cNvPr id="166" name="Google Shape;166;p31"/>
          <p:cNvSpPr txBox="1"/>
          <p:nvPr/>
        </p:nvSpPr>
        <p:spPr>
          <a:xfrm>
            <a:off x="3886200" y="3276600"/>
            <a:ext cx="3635375" cy="3048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Integrated Marketing Specialist </a:t>
            </a:r>
            <a:endParaRPr/>
          </a:p>
        </p:txBody>
      </p:sp>
      <p:pic>
        <p:nvPicPr>
          <p:cNvPr id="167" name="Google Shape;167;p31"/>
          <p:cNvPicPr preferRelativeResize="0"/>
          <p:nvPr/>
        </p:nvPicPr>
        <p:blipFill rotWithShape="1">
          <a:blip r:embed="rId3">
            <a:alphaModFix/>
          </a:blip>
          <a:srcRect b="0" l="0" r="0" t="0"/>
          <a:stretch/>
        </p:blipFill>
        <p:spPr>
          <a:xfrm>
            <a:off x="533400" y="3330575"/>
            <a:ext cx="7620000" cy="22225"/>
          </a:xfrm>
          <a:prstGeom prst="rect">
            <a:avLst/>
          </a:prstGeom>
          <a:noFill/>
          <a:ln>
            <a:noFill/>
          </a:ln>
        </p:spPr>
      </p:pic>
      <p:pic>
        <p:nvPicPr>
          <p:cNvPr id="168" name="Google Shape;168;p31"/>
          <p:cNvPicPr preferRelativeResize="0"/>
          <p:nvPr/>
        </p:nvPicPr>
        <p:blipFill rotWithShape="1">
          <a:blip r:embed="rId3">
            <a:alphaModFix/>
          </a:blip>
          <a:srcRect b="0" l="0" r="0" t="0"/>
          <a:stretch/>
        </p:blipFill>
        <p:spPr>
          <a:xfrm>
            <a:off x="609600" y="4244975"/>
            <a:ext cx="7620000" cy="22225"/>
          </a:xfrm>
          <a:prstGeom prst="rect">
            <a:avLst/>
          </a:prstGeom>
          <a:noFill/>
          <a:ln>
            <a:noFill/>
          </a:ln>
        </p:spPr>
      </p:pic>
      <p:pic>
        <p:nvPicPr>
          <p:cNvPr id="169" name="Google Shape;169;p31"/>
          <p:cNvPicPr preferRelativeResize="0"/>
          <p:nvPr/>
        </p:nvPicPr>
        <p:blipFill rotWithShape="1">
          <a:blip r:embed="rId3">
            <a:alphaModFix/>
          </a:blip>
          <a:srcRect b="0" l="0" r="0" t="0"/>
          <a:stretch/>
        </p:blipFill>
        <p:spPr>
          <a:xfrm>
            <a:off x="609600" y="5159375"/>
            <a:ext cx="7620000" cy="22225"/>
          </a:xfrm>
          <a:prstGeom prst="rect">
            <a:avLst/>
          </a:prstGeom>
          <a:noFill/>
          <a:ln>
            <a:noFill/>
          </a:ln>
        </p:spPr>
      </p:pic>
      <p:pic>
        <p:nvPicPr>
          <p:cNvPr id="170" name="Google Shape;170;p31"/>
          <p:cNvPicPr preferRelativeResize="0"/>
          <p:nvPr/>
        </p:nvPicPr>
        <p:blipFill rotWithShape="1">
          <a:blip r:embed="rId3">
            <a:alphaModFix/>
          </a:blip>
          <a:srcRect b="0" l="0" r="0" t="0"/>
          <a:stretch/>
        </p:blipFill>
        <p:spPr>
          <a:xfrm>
            <a:off x="609600" y="6073775"/>
            <a:ext cx="7620000" cy="22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49"/>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Break Even Analysis – Plan A  </a:t>
            </a:r>
            <a:endParaRPr/>
          </a:p>
        </p:txBody>
      </p:sp>
      <p:sp>
        <p:nvSpPr>
          <p:cNvPr id="588" name="Google Shape;588;p49"/>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pic>
        <p:nvPicPr>
          <p:cNvPr id="589" name="Google Shape;589;p49"/>
          <p:cNvPicPr preferRelativeResize="0"/>
          <p:nvPr/>
        </p:nvPicPr>
        <p:blipFill rotWithShape="1">
          <a:blip r:embed="rId3">
            <a:alphaModFix/>
          </a:blip>
          <a:srcRect b="0" l="0" r="0" t="0"/>
          <a:stretch/>
        </p:blipFill>
        <p:spPr>
          <a:xfrm>
            <a:off x="6316662" y="1824037"/>
            <a:ext cx="1554162" cy="19050"/>
          </a:xfrm>
          <a:prstGeom prst="rect">
            <a:avLst/>
          </a:prstGeom>
          <a:noFill/>
          <a:ln>
            <a:noFill/>
          </a:ln>
        </p:spPr>
      </p:pic>
      <p:pic>
        <p:nvPicPr>
          <p:cNvPr id="590" name="Google Shape;590;p49"/>
          <p:cNvPicPr preferRelativeResize="0"/>
          <p:nvPr/>
        </p:nvPicPr>
        <p:blipFill rotWithShape="1">
          <a:blip r:embed="rId3">
            <a:alphaModFix/>
          </a:blip>
          <a:srcRect b="0" l="0" r="0" t="0"/>
          <a:stretch/>
        </p:blipFill>
        <p:spPr>
          <a:xfrm>
            <a:off x="6324600" y="2228850"/>
            <a:ext cx="1554162" cy="19050"/>
          </a:xfrm>
          <a:prstGeom prst="rect">
            <a:avLst/>
          </a:prstGeom>
          <a:noFill/>
          <a:ln>
            <a:noFill/>
          </a:ln>
        </p:spPr>
      </p:pic>
      <p:pic>
        <p:nvPicPr>
          <p:cNvPr id="591" name="Google Shape;591;p49"/>
          <p:cNvPicPr preferRelativeResize="0"/>
          <p:nvPr/>
        </p:nvPicPr>
        <p:blipFill rotWithShape="1">
          <a:blip r:embed="rId3">
            <a:alphaModFix/>
          </a:blip>
          <a:srcRect b="0" l="0" r="0" t="0"/>
          <a:stretch/>
        </p:blipFill>
        <p:spPr>
          <a:xfrm>
            <a:off x="6324600" y="2670175"/>
            <a:ext cx="1554162" cy="19050"/>
          </a:xfrm>
          <a:prstGeom prst="rect">
            <a:avLst/>
          </a:prstGeom>
          <a:noFill/>
          <a:ln>
            <a:noFill/>
          </a:ln>
        </p:spPr>
      </p:pic>
      <p:pic>
        <p:nvPicPr>
          <p:cNvPr id="592" name="Google Shape;592;p49"/>
          <p:cNvPicPr preferRelativeResize="0"/>
          <p:nvPr/>
        </p:nvPicPr>
        <p:blipFill rotWithShape="1">
          <a:blip r:embed="rId3">
            <a:alphaModFix/>
          </a:blip>
          <a:srcRect b="0" l="0" r="0" t="0"/>
          <a:stretch/>
        </p:blipFill>
        <p:spPr>
          <a:xfrm>
            <a:off x="6324600" y="3132137"/>
            <a:ext cx="1554162" cy="19050"/>
          </a:xfrm>
          <a:prstGeom prst="rect">
            <a:avLst/>
          </a:prstGeom>
          <a:noFill/>
          <a:ln>
            <a:noFill/>
          </a:ln>
        </p:spPr>
      </p:pic>
      <p:pic>
        <p:nvPicPr>
          <p:cNvPr id="593" name="Google Shape;593;p49"/>
          <p:cNvPicPr preferRelativeResize="0"/>
          <p:nvPr/>
        </p:nvPicPr>
        <p:blipFill rotWithShape="1">
          <a:blip r:embed="rId3">
            <a:alphaModFix/>
          </a:blip>
          <a:srcRect b="0" l="0" r="0" t="0"/>
          <a:stretch/>
        </p:blipFill>
        <p:spPr>
          <a:xfrm>
            <a:off x="6324600" y="3502025"/>
            <a:ext cx="1554162" cy="19050"/>
          </a:xfrm>
          <a:prstGeom prst="rect">
            <a:avLst/>
          </a:prstGeom>
          <a:noFill/>
          <a:ln>
            <a:noFill/>
          </a:ln>
        </p:spPr>
      </p:pic>
      <p:pic>
        <p:nvPicPr>
          <p:cNvPr id="594" name="Google Shape;594;p49"/>
          <p:cNvPicPr preferRelativeResize="0"/>
          <p:nvPr/>
        </p:nvPicPr>
        <p:blipFill rotWithShape="1">
          <a:blip r:embed="rId3">
            <a:alphaModFix/>
          </a:blip>
          <a:srcRect b="0" l="0" r="0" t="0"/>
          <a:stretch/>
        </p:blipFill>
        <p:spPr>
          <a:xfrm>
            <a:off x="6324600" y="3956050"/>
            <a:ext cx="1554162" cy="19050"/>
          </a:xfrm>
          <a:prstGeom prst="rect">
            <a:avLst/>
          </a:prstGeom>
          <a:noFill/>
          <a:ln>
            <a:noFill/>
          </a:ln>
        </p:spPr>
      </p:pic>
      <p:pic>
        <p:nvPicPr>
          <p:cNvPr id="595" name="Google Shape;595;p49"/>
          <p:cNvPicPr preferRelativeResize="0"/>
          <p:nvPr/>
        </p:nvPicPr>
        <p:blipFill rotWithShape="1">
          <a:blip r:embed="rId3">
            <a:alphaModFix/>
          </a:blip>
          <a:srcRect b="0" l="0" r="0" t="0"/>
          <a:stretch/>
        </p:blipFill>
        <p:spPr>
          <a:xfrm>
            <a:off x="6324600" y="4354512"/>
            <a:ext cx="1554162" cy="19050"/>
          </a:xfrm>
          <a:prstGeom prst="rect">
            <a:avLst/>
          </a:prstGeom>
          <a:noFill/>
          <a:ln>
            <a:noFill/>
          </a:ln>
        </p:spPr>
      </p:pic>
      <p:pic>
        <p:nvPicPr>
          <p:cNvPr id="596" name="Google Shape;596;p49"/>
          <p:cNvPicPr preferRelativeResize="0"/>
          <p:nvPr/>
        </p:nvPicPr>
        <p:blipFill rotWithShape="1">
          <a:blip r:embed="rId3">
            <a:alphaModFix/>
          </a:blip>
          <a:srcRect b="0" l="0" r="0" t="0"/>
          <a:stretch/>
        </p:blipFill>
        <p:spPr>
          <a:xfrm>
            <a:off x="6384925" y="4776787"/>
            <a:ext cx="1554162" cy="19050"/>
          </a:xfrm>
          <a:prstGeom prst="rect">
            <a:avLst/>
          </a:prstGeom>
          <a:noFill/>
          <a:ln>
            <a:noFill/>
          </a:ln>
        </p:spPr>
      </p:pic>
      <p:sp>
        <p:nvSpPr>
          <p:cNvPr id="597" name="Google Shape;597;p49"/>
          <p:cNvSpPr txBox="1"/>
          <p:nvPr/>
        </p:nvSpPr>
        <p:spPr>
          <a:xfrm>
            <a:off x="0" y="1585912"/>
            <a:ext cx="6384925" cy="3976687"/>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Average sale (ticket, transaction, invoice)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Gross profit margin on average sale (sale less variable costs)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Closing or conversion rate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Projected prospect value ( </a:t>
            </a:r>
            <a:r>
              <a:rPr b="1" i="0" lang="en-US" sz="1400" u="none">
                <a:solidFill>
                  <a:srgbClr val="7B8364"/>
                </a:solidFill>
                <a:latin typeface="Corbel"/>
                <a:ea typeface="Corbel"/>
                <a:cs typeface="Corbel"/>
                <a:sym typeface="Corbel"/>
              </a:rPr>
              <a:t>= A * B * C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Client base monthly advertising investment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Monthly prospects needed to pay for advertising investment ( </a:t>
            </a:r>
            <a:r>
              <a:rPr b="1" i="0" lang="en-US" sz="1400" u="none">
                <a:solidFill>
                  <a:srgbClr val="7B8364"/>
                </a:solidFill>
                <a:latin typeface="Corbel"/>
                <a:ea typeface="Corbel"/>
                <a:cs typeface="Corbel"/>
                <a:sym typeface="Corbel"/>
              </a:rPr>
              <a:t>= E / D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Monthly # of sales from prospects needed to break even ( </a:t>
            </a:r>
            <a:r>
              <a:rPr b="1" i="0" lang="en-US" sz="1400" u="none">
                <a:solidFill>
                  <a:srgbClr val="7B8364"/>
                </a:solidFill>
                <a:latin typeface="Corbel"/>
                <a:ea typeface="Corbel"/>
                <a:cs typeface="Corbel"/>
                <a:sym typeface="Corbel"/>
              </a:rPr>
              <a:t>= F * C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Gross sales per month needed to break even ( </a:t>
            </a:r>
            <a:r>
              <a:rPr b="1" i="0" lang="en-US" sz="1400" u="none">
                <a:solidFill>
                  <a:srgbClr val="7B8364"/>
                </a:solidFill>
                <a:latin typeface="Corbel"/>
                <a:ea typeface="Corbel"/>
                <a:cs typeface="Corbel"/>
                <a:sym typeface="Corbel"/>
              </a:rPr>
              <a:t>= G * A </a:t>
            </a:r>
            <a:r>
              <a:rPr b="1" i="0" lang="en-US" sz="1400" u="none">
                <a:solidFill>
                  <a:srgbClr val="00274D"/>
                </a:solidFill>
                <a:latin typeface="Corbel"/>
                <a:ea typeface="Corbel"/>
                <a:cs typeface="Corbel"/>
                <a:sym typeface="Corbel"/>
              </a:rPr>
              <a:t>)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Number of months to run in proposed marketing plan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J.  Additional gross sales per year needed to break even ( </a:t>
            </a:r>
            <a:r>
              <a:rPr b="1" i="0" lang="en-US" sz="1400" u="none">
                <a:solidFill>
                  <a:srgbClr val="7B8364"/>
                </a:solidFill>
                <a:latin typeface="Corbel"/>
                <a:ea typeface="Corbel"/>
                <a:cs typeface="Corbel"/>
                <a:sym typeface="Corbel"/>
              </a:rPr>
              <a:t>= H * I </a:t>
            </a:r>
            <a:r>
              <a:rPr b="1" i="0" lang="en-US" sz="1400" u="none">
                <a:solidFill>
                  <a:srgbClr val="00274D"/>
                </a:solidFill>
                <a:latin typeface="Corbel"/>
                <a:ea typeface="Corbel"/>
                <a:cs typeface="Corbel"/>
                <a:sym typeface="Corbel"/>
              </a:rPr>
              <a:t>) =</a:t>
            </a:r>
            <a:endParaRPr/>
          </a:p>
        </p:txBody>
      </p:sp>
      <p:sp>
        <p:nvSpPr>
          <p:cNvPr id="598" name="Google Shape;598;p49"/>
          <p:cNvSpPr txBox="1"/>
          <p:nvPr/>
        </p:nvSpPr>
        <p:spPr>
          <a:xfrm>
            <a:off x="6400800" y="1574800"/>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a:t>
            </a:r>
            <a:endParaRPr/>
          </a:p>
        </p:txBody>
      </p:sp>
      <p:sp>
        <p:nvSpPr>
          <p:cNvPr id="599" name="Google Shape;599;p49"/>
          <p:cNvSpPr txBox="1"/>
          <p:nvPr/>
        </p:nvSpPr>
        <p:spPr>
          <a:xfrm>
            <a:off x="6400800" y="1974850"/>
            <a:ext cx="4302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a:t>
            </a:r>
            <a:endParaRPr/>
          </a:p>
        </p:txBody>
      </p:sp>
      <p:sp>
        <p:nvSpPr>
          <p:cNvPr id="600" name="Google Shape;600;p49"/>
          <p:cNvSpPr txBox="1"/>
          <p:nvPr/>
        </p:nvSpPr>
        <p:spPr>
          <a:xfrm>
            <a:off x="6400800" y="2403475"/>
            <a:ext cx="4381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25%</a:t>
            </a:r>
            <a:endParaRPr/>
          </a:p>
        </p:txBody>
      </p:sp>
      <p:sp>
        <p:nvSpPr>
          <p:cNvPr id="601" name="Google Shape;601;p49"/>
          <p:cNvSpPr txBox="1"/>
          <p:nvPr/>
        </p:nvSpPr>
        <p:spPr>
          <a:xfrm>
            <a:off x="6400800" y="2889250"/>
            <a:ext cx="4667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$825</a:t>
            </a:r>
            <a:endParaRPr/>
          </a:p>
        </p:txBody>
      </p:sp>
      <p:sp>
        <p:nvSpPr>
          <p:cNvPr id="602" name="Google Shape;602;p49"/>
          <p:cNvSpPr txBox="1"/>
          <p:nvPr/>
        </p:nvSpPr>
        <p:spPr>
          <a:xfrm>
            <a:off x="6400800" y="3248025"/>
            <a:ext cx="5873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$3,000</a:t>
            </a:r>
            <a:endParaRPr/>
          </a:p>
        </p:txBody>
      </p:sp>
      <p:sp>
        <p:nvSpPr>
          <p:cNvPr id="603" name="Google Shape;603;p49"/>
          <p:cNvSpPr txBox="1"/>
          <p:nvPr/>
        </p:nvSpPr>
        <p:spPr>
          <a:xfrm>
            <a:off x="6400800" y="3702050"/>
            <a:ext cx="3571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3.6</a:t>
            </a:r>
            <a:endParaRPr/>
          </a:p>
        </p:txBody>
      </p:sp>
      <p:sp>
        <p:nvSpPr>
          <p:cNvPr id="604" name="Google Shape;604;p49"/>
          <p:cNvSpPr txBox="1"/>
          <p:nvPr/>
        </p:nvSpPr>
        <p:spPr>
          <a:xfrm>
            <a:off x="6400800" y="41021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0.9</a:t>
            </a:r>
            <a:endParaRPr/>
          </a:p>
        </p:txBody>
      </p:sp>
      <p:sp>
        <p:nvSpPr>
          <p:cNvPr id="605" name="Google Shape;605;p49"/>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$9,090</a:t>
            </a:r>
            <a:endParaRPr/>
          </a:p>
        </p:txBody>
      </p:sp>
      <p:pic>
        <p:nvPicPr>
          <p:cNvPr id="606" name="Google Shape;606;p49"/>
          <p:cNvPicPr preferRelativeResize="0"/>
          <p:nvPr/>
        </p:nvPicPr>
        <p:blipFill rotWithShape="1">
          <a:blip r:embed="rId3">
            <a:alphaModFix/>
          </a:blip>
          <a:srcRect b="0" l="0" r="0" t="0"/>
          <a:stretch/>
        </p:blipFill>
        <p:spPr>
          <a:xfrm>
            <a:off x="6384925" y="5141912"/>
            <a:ext cx="1554162" cy="19050"/>
          </a:xfrm>
          <a:prstGeom prst="rect">
            <a:avLst/>
          </a:prstGeom>
          <a:noFill/>
          <a:ln>
            <a:noFill/>
          </a:ln>
        </p:spPr>
      </p:pic>
      <p:pic>
        <p:nvPicPr>
          <p:cNvPr id="607" name="Google Shape;607;p49"/>
          <p:cNvPicPr preferRelativeResize="0"/>
          <p:nvPr/>
        </p:nvPicPr>
        <p:blipFill rotWithShape="1">
          <a:blip r:embed="rId3">
            <a:alphaModFix/>
          </a:blip>
          <a:srcRect b="0" l="0" r="0" t="0"/>
          <a:stretch/>
        </p:blipFill>
        <p:spPr>
          <a:xfrm>
            <a:off x="6369050" y="5541962"/>
            <a:ext cx="1554162" cy="19050"/>
          </a:xfrm>
          <a:prstGeom prst="rect">
            <a:avLst/>
          </a:prstGeom>
          <a:noFill/>
          <a:ln>
            <a:noFill/>
          </a:ln>
        </p:spPr>
      </p:pic>
      <p:sp>
        <p:nvSpPr>
          <p:cNvPr id="608" name="Google Shape;608;p49"/>
          <p:cNvSpPr txBox="1"/>
          <p:nvPr/>
        </p:nvSpPr>
        <p:spPr>
          <a:xfrm>
            <a:off x="6400800" y="48656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a:t>
            </a:r>
            <a:endParaRPr/>
          </a:p>
        </p:txBody>
      </p:sp>
      <p:sp>
        <p:nvSpPr>
          <p:cNvPr id="609" name="Google Shape;609;p49"/>
          <p:cNvSpPr txBox="1"/>
          <p:nvPr/>
        </p:nvSpPr>
        <p:spPr>
          <a:xfrm>
            <a:off x="6400800" y="5273675"/>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$109,090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0"/>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615" name="Google Shape;615;p50"/>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Lifetime Value Analysis – Plan A  </a:t>
            </a:r>
            <a:endParaRPr/>
          </a:p>
        </p:txBody>
      </p:sp>
      <p:pic>
        <p:nvPicPr>
          <p:cNvPr id="616" name="Google Shape;616;p50"/>
          <p:cNvPicPr preferRelativeResize="0"/>
          <p:nvPr/>
        </p:nvPicPr>
        <p:blipFill rotWithShape="1">
          <a:blip r:embed="rId3">
            <a:alphaModFix/>
          </a:blip>
          <a:srcRect b="0" l="0" r="0" t="0"/>
          <a:stretch/>
        </p:blipFill>
        <p:spPr>
          <a:xfrm>
            <a:off x="6316662" y="1824037"/>
            <a:ext cx="1554162" cy="19050"/>
          </a:xfrm>
          <a:prstGeom prst="rect">
            <a:avLst/>
          </a:prstGeom>
          <a:noFill/>
          <a:ln>
            <a:noFill/>
          </a:ln>
        </p:spPr>
      </p:pic>
      <p:pic>
        <p:nvPicPr>
          <p:cNvPr id="617" name="Google Shape;617;p50"/>
          <p:cNvPicPr preferRelativeResize="0"/>
          <p:nvPr/>
        </p:nvPicPr>
        <p:blipFill rotWithShape="1">
          <a:blip r:embed="rId3">
            <a:alphaModFix/>
          </a:blip>
          <a:srcRect b="0" l="0" r="0" t="0"/>
          <a:stretch/>
        </p:blipFill>
        <p:spPr>
          <a:xfrm>
            <a:off x="6324600" y="2228850"/>
            <a:ext cx="1554162" cy="19050"/>
          </a:xfrm>
          <a:prstGeom prst="rect">
            <a:avLst/>
          </a:prstGeom>
          <a:noFill/>
          <a:ln>
            <a:noFill/>
          </a:ln>
        </p:spPr>
      </p:pic>
      <p:pic>
        <p:nvPicPr>
          <p:cNvPr id="618" name="Google Shape;618;p50"/>
          <p:cNvPicPr preferRelativeResize="0"/>
          <p:nvPr/>
        </p:nvPicPr>
        <p:blipFill rotWithShape="1">
          <a:blip r:embed="rId3">
            <a:alphaModFix/>
          </a:blip>
          <a:srcRect b="0" l="0" r="0" t="0"/>
          <a:stretch/>
        </p:blipFill>
        <p:spPr>
          <a:xfrm>
            <a:off x="6324600" y="2670175"/>
            <a:ext cx="1554162" cy="19050"/>
          </a:xfrm>
          <a:prstGeom prst="rect">
            <a:avLst/>
          </a:prstGeom>
          <a:noFill/>
          <a:ln>
            <a:noFill/>
          </a:ln>
        </p:spPr>
      </p:pic>
      <p:pic>
        <p:nvPicPr>
          <p:cNvPr id="619" name="Google Shape;619;p50"/>
          <p:cNvPicPr preferRelativeResize="0"/>
          <p:nvPr/>
        </p:nvPicPr>
        <p:blipFill rotWithShape="1">
          <a:blip r:embed="rId3">
            <a:alphaModFix/>
          </a:blip>
          <a:srcRect b="0" l="0" r="0" t="0"/>
          <a:stretch/>
        </p:blipFill>
        <p:spPr>
          <a:xfrm>
            <a:off x="6324600" y="3132137"/>
            <a:ext cx="1554162" cy="19050"/>
          </a:xfrm>
          <a:prstGeom prst="rect">
            <a:avLst/>
          </a:prstGeom>
          <a:noFill/>
          <a:ln>
            <a:noFill/>
          </a:ln>
        </p:spPr>
      </p:pic>
      <p:pic>
        <p:nvPicPr>
          <p:cNvPr id="620" name="Google Shape;620;p50"/>
          <p:cNvPicPr preferRelativeResize="0"/>
          <p:nvPr/>
        </p:nvPicPr>
        <p:blipFill rotWithShape="1">
          <a:blip r:embed="rId3">
            <a:alphaModFix/>
          </a:blip>
          <a:srcRect b="0" l="0" r="0" t="0"/>
          <a:stretch/>
        </p:blipFill>
        <p:spPr>
          <a:xfrm>
            <a:off x="6324600" y="3502025"/>
            <a:ext cx="1554162" cy="19050"/>
          </a:xfrm>
          <a:prstGeom prst="rect">
            <a:avLst/>
          </a:prstGeom>
          <a:noFill/>
          <a:ln>
            <a:noFill/>
          </a:ln>
        </p:spPr>
      </p:pic>
      <p:pic>
        <p:nvPicPr>
          <p:cNvPr id="621" name="Google Shape;621;p50"/>
          <p:cNvPicPr preferRelativeResize="0"/>
          <p:nvPr/>
        </p:nvPicPr>
        <p:blipFill rotWithShape="1">
          <a:blip r:embed="rId3">
            <a:alphaModFix/>
          </a:blip>
          <a:srcRect b="0" l="0" r="0" t="0"/>
          <a:stretch/>
        </p:blipFill>
        <p:spPr>
          <a:xfrm>
            <a:off x="6324600" y="3956050"/>
            <a:ext cx="1554162" cy="19050"/>
          </a:xfrm>
          <a:prstGeom prst="rect">
            <a:avLst/>
          </a:prstGeom>
          <a:noFill/>
          <a:ln>
            <a:noFill/>
          </a:ln>
        </p:spPr>
      </p:pic>
      <p:pic>
        <p:nvPicPr>
          <p:cNvPr id="622" name="Google Shape;622;p50"/>
          <p:cNvPicPr preferRelativeResize="0"/>
          <p:nvPr/>
        </p:nvPicPr>
        <p:blipFill rotWithShape="1">
          <a:blip r:embed="rId3">
            <a:alphaModFix/>
          </a:blip>
          <a:srcRect b="0" l="0" r="0" t="0"/>
          <a:stretch/>
        </p:blipFill>
        <p:spPr>
          <a:xfrm>
            <a:off x="6324600" y="4354512"/>
            <a:ext cx="1554162" cy="19050"/>
          </a:xfrm>
          <a:prstGeom prst="rect">
            <a:avLst/>
          </a:prstGeom>
          <a:noFill/>
          <a:ln>
            <a:noFill/>
          </a:ln>
        </p:spPr>
      </p:pic>
      <p:pic>
        <p:nvPicPr>
          <p:cNvPr id="623" name="Google Shape;623;p50"/>
          <p:cNvPicPr preferRelativeResize="0"/>
          <p:nvPr/>
        </p:nvPicPr>
        <p:blipFill rotWithShape="1">
          <a:blip r:embed="rId3">
            <a:alphaModFix/>
          </a:blip>
          <a:srcRect b="0" l="0" r="0" t="0"/>
          <a:stretch/>
        </p:blipFill>
        <p:spPr>
          <a:xfrm>
            <a:off x="6384925" y="4776787"/>
            <a:ext cx="1554162" cy="19050"/>
          </a:xfrm>
          <a:prstGeom prst="rect">
            <a:avLst/>
          </a:prstGeom>
          <a:noFill/>
          <a:ln>
            <a:noFill/>
          </a:ln>
        </p:spPr>
      </p:pic>
      <p:sp>
        <p:nvSpPr>
          <p:cNvPr id="624" name="Google Shape;624;p50"/>
          <p:cNvSpPr txBox="1"/>
          <p:nvPr/>
        </p:nvSpPr>
        <p:spPr>
          <a:xfrm>
            <a:off x="0" y="1585912"/>
            <a:ext cx="6384925" cy="3589337"/>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Average sale (ticket, transaction, invoice)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Times gross profit margin on average sale (sale less variable costs)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Equals gross profit per average sale ( </a:t>
            </a:r>
            <a:r>
              <a:rPr b="1" i="0" lang="en-US" sz="1400" u="none">
                <a:solidFill>
                  <a:srgbClr val="7B8364"/>
                </a:solidFill>
                <a:latin typeface="Corbel"/>
                <a:ea typeface="Corbel"/>
                <a:cs typeface="Corbel"/>
                <a:sym typeface="Corbel"/>
              </a:rPr>
              <a:t>A * B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Times the average repeat sales per year (per customer/client)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Equals the average customer/client value per year ( </a:t>
            </a:r>
            <a:r>
              <a:rPr b="1" i="0" lang="en-US" sz="1400" u="none">
                <a:solidFill>
                  <a:srgbClr val="7B8364"/>
                </a:solidFill>
                <a:latin typeface="Corbel"/>
                <a:ea typeface="Corbel"/>
                <a:cs typeface="Corbel"/>
                <a:sym typeface="Corbel"/>
              </a:rPr>
              <a:t>C * D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Times the average number of years of patronage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Equals the lifetime value of one customer/client ( </a:t>
            </a:r>
            <a:r>
              <a:rPr b="1" i="0" lang="en-US" sz="1400" u="none">
                <a:solidFill>
                  <a:srgbClr val="7B8364"/>
                </a:solidFill>
                <a:latin typeface="Corbel"/>
                <a:ea typeface="Corbel"/>
                <a:cs typeface="Corbel"/>
                <a:sym typeface="Corbel"/>
              </a:rPr>
              <a:t>E * F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So if your base monthly advertising investment averages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Then monthly customers/clients needed to break even ( </a:t>
            </a:r>
            <a:r>
              <a:rPr b="1" i="0" lang="en-US" sz="1400" u="none">
                <a:solidFill>
                  <a:srgbClr val="7B8364"/>
                </a:solidFill>
                <a:latin typeface="Corbel"/>
                <a:ea typeface="Corbel"/>
                <a:cs typeface="Corbel"/>
                <a:sym typeface="Corbel"/>
              </a:rPr>
              <a:t>H / G </a:t>
            </a:r>
            <a:r>
              <a:rPr b="1" i="0" lang="en-US" sz="1400" u="none">
                <a:solidFill>
                  <a:srgbClr val="00274D"/>
                </a:solidFill>
                <a:latin typeface="Corbel"/>
                <a:ea typeface="Corbel"/>
                <a:cs typeface="Corbel"/>
                <a:sym typeface="Corbel"/>
              </a:rPr>
              <a:t>) =</a:t>
            </a:r>
            <a:endParaRPr/>
          </a:p>
        </p:txBody>
      </p:sp>
      <p:sp>
        <p:nvSpPr>
          <p:cNvPr id="625" name="Google Shape;625;p50"/>
          <p:cNvSpPr txBox="1"/>
          <p:nvPr/>
        </p:nvSpPr>
        <p:spPr>
          <a:xfrm>
            <a:off x="6400800" y="1574800"/>
            <a:ext cx="4699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a:t>
            </a:r>
            <a:endParaRPr/>
          </a:p>
        </p:txBody>
      </p:sp>
      <p:sp>
        <p:nvSpPr>
          <p:cNvPr id="626" name="Google Shape;626;p50"/>
          <p:cNvSpPr txBox="1"/>
          <p:nvPr/>
        </p:nvSpPr>
        <p:spPr>
          <a:xfrm>
            <a:off x="6400800" y="1974850"/>
            <a:ext cx="4381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50%</a:t>
            </a:r>
            <a:endParaRPr/>
          </a:p>
        </p:txBody>
      </p:sp>
      <p:sp>
        <p:nvSpPr>
          <p:cNvPr id="627" name="Google Shape;627;p50"/>
          <p:cNvSpPr txBox="1"/>
          <p:nvPr/>
        </p:nvSpPr>
        <p:spPr>
          <a:xfrm>
            <a:off x="6400800" y="2403475"/>
            <a:ext cx="4635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$150</a:t>
            </a:r>
            <a:endParaRPr/>
          </a:p>
        </p:txBody>
      </p:sp>
      <p:sp>
        <p:nvSpPr>
          <p:cNvPr id="628" name="Google Shape;628;p50"/>
          <p:cNvSpPr txBox="1"/>
          <p:nvPr/>
        </p:nvSpPr>
        <p:spPr>
          <a:xfrm>
            <a:off x="6400800" y="2889250"/>
            <a:ext cx="2444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a:t>
            </a:r>
            <a:endParaRPr/>
          </a:p>
        </p:txBody>
      </p:sp>
      <p:sp>
        <p:nvSpPr>
          <p:cNvPr id="629" name="Google Shape;629;p50"/>
          <p:cNvSpPr txBox="1"/>
          <p:nvPr/>
        </p:nvSpPr>
        <p:spPr>
          <a:xfrm>
            <a:off x="6400800" y="3248025"/>
            <a:ext cx="4699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a:t>
            </a:r>
            <a:endParaRPr/>
          </a:p>
        </p:txBody>
      </p:sp>
      <p:sp>
        <p:nvSpPr>
          <p:cNvPr id="630" name="Google Shape;630;p50"/>
          <p:cNvSpPr txBox="1"/>
          <p:nvPr/>
        </p:nvSpPr>
        <p:spPr>
          <a:xfrm>
            <a:off x="6400800" y="3702050"/>
            <a:ext cx="2365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a:t>
            </a:r>
            <a:endParaRPr/>
          </a:p>
        </p:txBody>
      </p:sp>
      <p:sp>
        <p:nvSpPr>
          <p:cNvPr id="631" name="Google Shape;631;p50"/>
          <p:cNvSpPr txBox="1"/>
          <p:nvPr/>
        </p:nvSpPr>
        <p:spPr>
          <a:xfrm>
            <a:off x="6400800" y="41021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$900</a:t>
            </a:r>
            <a:endParaRPr/>
          </a:p>
        </p:txBody>
      </p:sp>
      <p:sp>
        <p:nvSpPr>
          <p:cNvPr id="632" name="Google Shape;632;p50"/>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$3,000</a:t>
            </a:r>
            <a:endParaRPr/>
          </a:p>
        </p:txBody>
      </p:sp>
      <p:pic>
        <p:nvPicPr>
          <p:cNvPr id="633" name="Google Shape;633;p50"/>
          <p:cNvPicPr preferRelativeResize="0"/>
          <p:nvPr/>
        </p:nvPicPr>
        <p:blipFill rotWithShape="1">
          <a:blip r:embed="rId3">
            <a:alphaModFix/>
          </a:blip>
          <a:srcRect b="0" l="0" r="0" t="0"/>
          <a:stretch/>
        </p:blipFill>
        <p:spPr>
          <a:xfrm>
            <a:off x="6384925" y="5141912"/>
            <a:ext cx="1554162" cy="19050"/>
          </a:xfrm>
          <a:prstGeom prst="rect">
            <a:avLst/>
          </a:prstGeom>
          <a:noFill/>
          <a:ln>
            <a:noFill/>
          </a:ln>
        </p:spPr>
      </p:pic>
      <p:sp>
        <p:nvSpPr>
          <p:cNvPr id="634" name="Google Shape;634;p50"/>
          <p:cNvSpPr txBox="1"/>
          <p:nvPr/>
        </p:nvSpPr>
        <p:spPr>
          <a:xfrm>
            <a:off x="6400800" y="48656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51"/>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Digital ROI Calculator – Plan A  </a:t>
            </a:r>
            <a:endParaRPr/>
          </a:p>
        </p:txBody>
      </p:sp>
      <p:sp>
        <p:nvSpPr>
          <p:cNvPr id="640" name="Google Shape;640;p51"/>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pic>
        <p:nvPicPr>
          <p:cNvPr id="641" name="Google Shape;641;p51"/>
          <p:cNvPicPr preferRelativeResize="0"/>
          <p:nvPr/>
        </p:nvPicPr>
        <p:blipFill rotWithShape="1">
          <a:blip r:embed="rId3">
            <a:alphaModFix/>
          </a:blip>
          <a:srcRect b="0" l="0" r="0" t="0"/>
          <a:stretch/>
        </p:blipFill>
        <p:spPr>
          <a:xfrm>
            <a:off x="6316662" y="1468437"/>
            <a:ext cx="1554162" cy="19050"/>
          </a:xfrm>
          <a:prstGeom prst="rect">
            <a:avLst/>
          </a:prstGeom>
          <a:noFill/>
          <a:ln>
            <a:noFill/>
          </a:ln>
        </p:spPr>
      </p:pic>
      <p:pic>
        <p:nvPicPr>
          <p:cNvPr id="642" name="Google Shape;642;p51"/>
          <p:cNvPicPr preferRelativeResize="0"/>
          <p:nvPr/>
        </p:nvPicPr>
        <p:blipFill rotWithShape="1">
          <a:blip r:embed="rId3">
            <a:alphaModFix/>
          </a:blip>
          <a:srcRect b="0" l="0" r="0" t="0"/>
          <a:stretch/>
        </p:blipFill>
        <p:spPr>
          <a:xfrm>
            <a:off x="6324600" y="1873250"/>
            <a:ext cx="1554162" cy="19050"/>
          </a:xfrm>
          <a:prstGeom prst="rect">
            <a:avLst/>
          </a:prstGeom>
          <a:noFill/>
          <a:ln>
            <a:noFill/>
          </a:ln>
        </p:spPr>
      </p:pic>
      <p:pic>
        <p:nvPicPr>
          <p:cNvPr id="643" name="Google Shape;643;p51"/>
          <p:cNvPicPr preferRelativeResize="0"/>
          <p:nvPr/>
        </p:nvPicPr>
        <p:blipFill rotWithShape="1">
          <a:blip r:embed="rId3">
            <a:alphaModFix/>
          </a:blip>
          <a:srcRect b="0" l="0" r="0" t="0"/>
          <a:stretch/>
        </p:blipFill>
        <p:spPr>
          <a:xfrm>
            <a:off x="6324600" y="2314575"/>
            <a:ext cx="1554162" cy="19050"/>
          </a:xfrm>
          <a:prstGeom prst="rect">
            <a:avLst/>
          </a:prstGeom>
          <a:noFill/>
          <a:ln>
            <a:noFill/>
          </a:ln>
        </p:spPr>
      </p:pic>
      <p:pic>
        <p:nvPicPr>
          <p:cNvPr id="644" name="Google Shape;644;p51"/>
          <p:cNvPicPr preferRelativeResize="0"/>
          <p:nvPr/>
        </p:nvPicPr>
        <p:blipFill rotWithShape="1">
          <a:blip r:embed="rId3">
            <a:alphaModFix/>
          </a:blip>
          <a:srcRect b="0" l="0" r="0" t="0"/>
          <a:stretch/>
        </p:blipFill>
        <p:spPr>
          <a:xfrm>
            <a:off x="6324600" y="2776537"/>
            <a:ext cx="1554162" cy="19050"/>
          </a:xfrm>
          <a:prstGeom prst="rect">
            <a:avLst/>
          </a:prstGeom>
          <a:noFill/>
          <a:ln>
            <a:noFill/>
          </a:ln>
        </p:spPr>
      </p:pic>
      <p:pic>
        <p:nvPicPr>
          <p:cNvPr id="645" name="Google Shape;645;p51"/>
          <p:cNvPicPr preferRelativeResize="0"/>
          <p:nvPr/>
        </p:nvPicPr>
        <p:blipFill rotWithShape="1">
          <a:blip r:embed="rId3">
            <a:alphaModFix/>
          </a:blip>
          <a:srcRect b="0" l="0" r="0" t="0"/>
          <a:stretch/>
        </p:blipFill>
        <p:spPr>
          <a:xfrm>
            <a:off x="6324600" y="3146425"/>
            <a:ext cx="1554162" cy="19050"/>
          </a:xfrm>
          <a:prstGeom prst="rect">
            <a:avLst/>
          </a:prstGeom>
          <a:noFill/>
          <a:ln>
            <a:noFill/>
          </a:ln>
        </p:spPr>
      </p:pic>
      <p:pic>
        <p:nvPicPr>
          <p:cNvPr id="646" name="Google Shape;646;p51"/>
          <p:cNvPicPr preferRelativeResize="0"/>
          <p:nvPr/>
        </p:nvPicPr>
        <p:blipFill rotWithShape="1">
          <a:blip r:embed="rId3">
            <a:alphaModFix/>
          </a:blip>
          <a:srcRect b="0" l="0" r="0" t="0"/>
          <a:stretch/>
        </p:blipFill>
        <p:spPr>
          <a:xfrm>
            <a:off x="6324600" y="3600450"/>
            <a:ext cx="1554162" cy="19050"/>
          </a:xfrm>
          <a:prstGeom prst="rect">
            <a:avLst/>
          </a:prstGeom>
          <a:noFill/>
          <a:ln>
            <a:noFill/>
          </a:ln>
        </p:spPr>
      </p:pic>
      <p:pic>
        <p:nvPicPr>
          <p:cNvPr id="647" name="Google Shape;647;p51"/>
          <p:cNvPicPr preferRelativeResize="0"/>
          <p:nvPr/>
        </p:nvPicPr>
        <p:blipFill rotWithShape="1">
          <a:blip r:embed="rId3">
            <a:alphaModFix/>
          </a:blip>
          <a:srcRect b="0" l="0" r="0" t="0"/>
          <a:stretch/>
        </p:blipFill>
        <p:spPr>
          <a:xfrm>
            <a:off x="6324600" y="3998912"/>
            <a:ext cx="1554162" cy="19050"/>
          </a:xfrm>
          <a:prstGeom prst="rect">
            <a:avLst/>
          </a:prstGeom>
          <a:noFill/>
          <a:ln>
            <a:noFill/>
          </a:ln>
        </p:spPr>
      </p:pic>
      <p:pic>
        <p:nvPicPr>
          <p:cNvPr id="648" name="Google Shape;648;p51"/>
          <p:cNvPicPr preferRelativeResize="0"/>
          <p:nvPr/>
        </p:nvPicPr>
        <p:blipFill rotWithShape="1">
          <a:blip r:embed="rId3">
            <a:alphaModFix/>
          </a:blip>
          <a:srcRect b="0" l="0" r="0" t="0"/>
          <a:stretch/>
        </p:blipFill>
        <p:spPr>
          <a:xfrm>
            <a:off x="6384925" y="4421187"/>
            <a:ext cx="1554162" cy="19050"/>
          </a:xfrm>
          <a:prstGeom prst="rect">
            <a:avLst/>
          </a:prstGeom>
          <a:noFill/>
          <a:ln>
            <a:noFill/>
          </a:ln>
        </p:spPr>
      </p:pic>
      <p:sp>
        <p:nvSpPr>
          <p:cNvPr id="649" name="Google Shape;649;p51"/>
          <p:cNvSpPr txBox="1"/>
          <p:nvPr/>
        </p:nvSpPr>
        <p:spPr>
          <a:xfrm>
            <a:off x="0" y="1230312"/>
            <a:ext cx="6384925" cy="5238750"/>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Monthly Digital Investment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Cost Per Thousand ( CPM )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Monthly Impressions ( </a:t>
            </a:r>
            <a:r>
              <a:rPr b="1" i="0" lang="en-US" sz="1400" u="none">
                <a:solidFill>
                  <a:srgbClr val="7B8364"/>
                </a:solidFill>
                <a:latin typeface="Corbel"/>
                <a:ea typeface="Corbel"/>
                <a:cs typeface="Corbel"/>
                <a:sym typeface="Corbel"/>
              </a:rPr>
              <a:t>= A / B * 1,000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Click Through Rate ( .01%, .1%, etc.)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Monthly # Clicks ( </a:t>
            </a:r>
            <a:r>
              <a:rPr b="1" i="0" lang="en-US" sz="1400" u="none">
                <a:solidFill>
                  <a:srgbClr val="7B8364"/>
                </a:solidFill>
                <a:latin typeface="Corbel"/>
                <a:ea typeface="Corbel"/>
                <a:cs typeface="Corbel"/>
                <a:sym typeface="Corbel"/>
              </a:rPr>
              <a:t>= C * D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Cost Per Click ( </a:t>
            </a:r>
            <a:r>
              <a:rPr b="1" i="0" lang="en-US" sz="1400" u="none">
                <a:solidFill>
                  <a:srgbClr val="7B8364"/>
                </a:solidFill>
                <a:latin typeface="Corbel"/>
                <a:ea typeface="Corbel"/>
                <a:cs typeface="Corbel"/>
                <a:sym typeface="Corbel"/>
              </a:rPr>
              <a:t>= A / E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Sales Conversion Percentage ( 2%, 10%, etc.)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Monthly Number of Conversions ( </a:t>
            </a:r>
            <a:r>
              <a:rPr b="1" i="0" lang="en-US" sz="1400" u="none">
                <a:solidFill>
                  <a:srgbClr val="7B8364"/>
                </a:solidFill>
                <a:latin typeface="Corbel"/>
                <a:ea typeface="Corbel"/>
                <a:cs typeface="Corbel"/>
                <a:sym typeface="Corbel"/>
              </a:rPr>
              <a:t>= E * G </a:t>
            </a:r>
            <a:r>
              <a:rPr b="1" i="0" lang="en-US" sz="1400" u="none">
                <a:solidFill>
                  <a:srgbClr val="00274D"/>
                </a:solidFill>
                <a:latin typeface="Corbel"/>
                <a:ea typeface="Corbel"/>
                <a:cs typeface="Corbel"/>
                <a:sym typeface="Corbel"/>
              </a:rPr>
              <a:t>)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Cost per Conversion ( </a:t>
            </a:r>
            <a:r>
              <a:rPr b="1" i="0" lang="en-US" sz="1400" u="none">
                <a:solidFill>
                  <a:srgbClr val="7B8364"/>
                </a:solidFill>
                <a:latin typeface="Corbel"/>
                <a:ea typeface="Corbel"/>
                <a:cs typeface="Corbel"/>
                <a:sym typeface="Corbel"/>
              </a:rPr>
              <a:t>= A / H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J. Project Gross Profit Per Conversion ($100, $1,000, etc.)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K. Monthly Gross Profit Generated From all Conversions ( </a:t>
            </a:r>
            <a:r>
              <a:rPr b="1" i="0" lang="en-US" sz="1400" u="none">
                <a:solidFill>
                  <a:srgbClr val="7B8364"/>
                </a:solidFill>
                <a:latin typeface="Corbel"/>
                <a:ea typeface="Corbel"/>
                <a:cs typeface="Corbel"/>
                <a:sym typeface="Corbel"/>
              </a:rPr>
              <a:t>= H * J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L. $ Monthly Return on Investment ( </a:t>
            </a:r>
            <a:r>
              <a:rPr b="1" i="0" lang="en-US" sz="1400" u="none">
                <a:solidFill>
                  <a:srgbClr val="7B8364"/>
                </a:solidFill>
                <a:latin typeface="Corbel"/>
                <a:ea typeface="Corbel"/>
                <a:cs typeface="Corbel"/>
                <a:sym typeface="Corbel"/>
              </a:rPr>
              <a:t>= K – A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M. % Monthly Return on Investment ( </a:t>
            </a:r>
            <a:r>
              <a:rPr b="1" i="0" lang="en-US" sz="1400" u="none">
                <a:solidFill>
                  <a:srgbClr val="7B8364"/>
                </a:solidFill>
                <a:latin typeface="Corbel"/>
                <a:ea typeface="Corbel"/>
                <a:cs typeface="Corbel"/>
                <a:sym typeface="Corbel"/>
              </a:rPr>
              <a:t>= L / A </a:t>
            </a:r>
            <a:r>
              <a:rPr b="1" i="0" lang="en-US" sz="1400" u="none">
                <a:solidFill>
                  <a:srgbClr val="00274D"/>
                </a:solidFill>
                <a:latin typeface="Corbel"/>
                <a:ea typeface="Corbel"/>
                <a:cs typeface="Corbel"/>
                <a:sym typeface="Corbel"/>
              </a:rPr>
              <a:t>) =  </a:t>
            </a:r>
            <a:endParaRPr/>
          </a:p>
        </p:txBody>
      </p:sp>
      <p:sp>
        <p:nvSpPr>
          <p:cNvPr id="650" name="Google Shape;650;p51"/>
          <p:cNvSpPr txBox="1"/>
          <p:nvPr/>
        </p:nvSpPr>
        <p:spPr>
          <a:xfrm>
            <a:off x="6400800" y="1219200"/>
            <a:ext cx="5889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a:t>
            </a:r>
            <a:endParaRPr/>
          </a:p>
        </p:txBody>
      </p:sp>
      <p:sp>
        <p:nvSpPr>
          <p:cNvPr id="651" name="Google Shape;651;p51"/>
          <p:cNvSpPr txBox="1"/>
          <p:nvPr/>
        </p:nvSpPr>
        <p:spPr>
          <a:xfrm>
            <a:off x="6400800" y="1619250"/>
            <a:ext cx="5889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a:t>
            </a:r>
            <a:endParaRPr/>
          </a:p>
        </p:txBody>
      </p:sp>
      <p:sp>
        <p:nvSpPr>
          <p:cNvPr id="652" name="Google Shape;652;p51"/>
          <p:cNvSpPr txBox="1"/>
          <p:nvPr/>
        </p:nvSpPr>
        <p:spPr>
          <a:xfrm>
            <a:off x="6400800" y="2047875"/>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100,000</a:t>
            </a:r>
            <a:endParaRPr/>
          </a:p>
        </p:txBody>
      </p:sp>
      <p:sp>
        <p:nvSpPr>
          <p:cNvPr id="653" name="Google Shape;653;p51"/>
          <p:cNvSpPr txBox="1"/>
          <p:nvPr/>
        </p:nvSpPr>
        <p:spPr>
          <a:xfrm>
            <a:off x="6400800" y="2533650"/>
            <a:ext cx="5619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0.02%</a:t>
            </a:r>
            <a:endParaRPr/>
          </a:p>
        </p:txBody>
      </p:sp>
      <p:sp>
        <p:nvSpPr>
          <p:cNvPr id="654" name="Google Shape;654;p51"/>
          <p:cNvSpPr txBox="1"/>
          <p:nvPr/>
        </p:nvSpPr>
        <p:spPr>
          <a:xfrm>
            <a:off x="6400800" y="2892425"/>
            <a:ext cx="3206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20</a:t>
            </a:r>
            <a:endParaRPr/>
          </a:p>
        </p:txBody>
      </p:sp>
      <p:sp>
        <p:nvSpPr>
          <p:cNvPr id="655" name="Google Shape;655;p51"/>
          <p:cNvSpPr txBox="1"/>
          <p:nvPr/>
        </p:nvSpPr>
        <p:spPr>
          <a:xfrm>
            <a:off x="6400800" y="3346450"/>
            <a:ext cx="3905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$50</a:t>
            </a:r>
            <a:endParaRPr/>
          </a:p>
        </p:txBody>
      </p:sp>
      <p:sp>
        <p:nvSpPr>
          <p:cNvPr id="656" name="Google Shape;656;p51"/>
          <p:cNvSpPr txBox="1"/>
          <p:nvPr/>
        </p:nvSpPr>
        <p:spPr>
          <a:xfrm>
            <a:off x="6400800" y="37465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a:t>
            </a:r>
            <a:endParaRPr/>
          </a:p>
        </p:txBody>
      </p:sp>
      <p:sp>
        <p:nvSpPr>
          <p:cNvPr id="657" name="Google Shape;657;p51"/>
          <p:cNvSpPr txBox="1"/>
          <p:nvPr/>
        </p:nvSpPr>
        <p:spPr>
          <a:xfrm>
            <a:off x="6400800" y="41544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a:t>
            </a:r>
            <a:endParaRPr/>
          </a:p>
        </p:txBody>
      </p:sp>
      <p:pic>
        <p:nvPicPr>
          <p:cNvPr id="658" name="Google Shape;658;p51"/>
          <p:cNvPicPr preferRelativeResize="0"/>
          <p:nvPr/>
        </p:nvPicPr>
        <p:blipFill rotWithShape="1">
          <a:blip r:embed="rId3">
            <a:alphaModFix/>
          </a:blip>
          <a:srcRect b="0" l="0" r="0" t="0"/>
          <a:stretch/>
        </p:blipFill>
        <p:spPr>
          <a:xfrm>
            <a:off x="6384925" y="4786312"/>
            <a:ext cx="1554162" cy="19050"/>
          </a:xfrm>
          <a:prstGeom prst="rect">
            <a:avLst/>
          </a:prstGeom>
          <a:noFill/>
          <a:ln>
            <a:noFill/>
          </a:ln>
        </p:spPr>
      </p:pic>
      <p:pic>
        <p:nvPicPr>
          <p:cNvPr id="659" name="Google Shape;659;p51"/>
          <p:cNvPicPr preferRelativeResize="0"/>
          <p:nvPr/>
        </p:nvPicPr>
        <p:blipFill rotWithShape="1">
          <a:blip r:embed="rId3">
            <a:alphaModFix/>
          </a:blip>
          <a:srcRect b="0" l="0" r="0" t="0"/>
          <a:stretch/>
        </p:blipFill>
        <p:spPr>
          <a:xfrm>
            <a:off x="6369050" y="5186362"/>
            <a:ext cx="1554162" cy="19050"/>
          </a:xfrm>
          <a:prstGeom prst="rect">
            <a:avLst/>
          </a:prstGeom>
          <a:noFill/>
          <a:ln>
            <a:noFill/>
          </a:ln>
        </p:spPr>
      </p:pic>
      <p:sp>
        <p:nvSpPr>
          <p:cNvPr id="660" name="Google Shape;660;p51"/>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$1,667</a:t>
            </a:r>
            <a:endParaRPr/>
          </a:p>
        </p:txBody>
      </p:sp>
      <p:sp>
        <p:nvSpPr>
          <p:cNvPr id="661" name="Google Shape;661;p51"/>
          <p:cNvSpPr txBox="1"/>
          <p:nvPr/>
        </p:nvSpPr>
        <p:spPr>
          <a:xfrm>
            <a:off x="6400800" y="4918075"/>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$3,333</a:t>
            </a:r>
            <a:endParaRPr/>
          </a:p>
        </p:txBody>
      </p:sp>
      <p:pic>
        <p:nvPicPr>
          <p:cNvPr id="662" name="Google Shape;662;p51"/>
          <p:cNvPicPr preferRelativeResize="0"/>
          <p:nvPr/>
        </p:nvPicPr>
        <p:blipFill rotWithShape="1">
          <a:blip r:embed="rId3">
            <a:alphaModFix/>
          </a:blip>
          <a:srcRect b="0" l="0" r="0" t="0"/>
          <a:stretch/>
        </p:blipFill>
        <p:spPr>
          <a:xfrm>
            <a:off x="6369050" y="5969000"/>
            <a:ext cx="1554162" cy="19050"/>
          </a:xfrm>
          <a:prstGeom prst="rect">
            <a:avLst/>
          </a:prstGeom>
          <a:noFill/>
          <a:ln>
            <a:noFill/>
          </a:ln>
        </p:spPr>
      </p:pic>
      <p:pic>
        <p:nvPicPr>
          <p:cNvPr id="663" name="Google Shape;663;p51"/>
          <p:cNvPicPr preferRelativeResize="0"/>
          <p:nvPr/>
        </p:nvPicPr>
        <p:blipFill rotWithShape="1">
          <a:blip r:embed="rId3">
            <a:alphaModFix/>
          </a:blip>
          <a:srcRect b="0" l="0" r="0" t="0"/>
          <a:stretch/>
        </p:blipFill>
        <p:spPr>
          <a:xfrm>
            <a:off x="6369050" y="5588000"/>
            <a:ext cx="1554162" cy="19050"/>
          </a:xfrm>
          <a:prstGeom prst="rect">
            <a:avLst/>
          </a:prstGeom>
          <a:noFill/>
          <a:ln>
            <a:noFill/>
          </a:ln>
        </p:spPr>
      </p:pic>
      <p:sp>
        <p:nvSpPr>
          <p:cNvPr id="664" name="Google Shape;664;p51"/>
          <p:cNvSpPr txBox="1"/>
          <p:nvPr/>
        </p:nvSpPr>
        <p:spPr>
          <a:xfrm>
            <a:off x="6400800" y="5334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$2,000</a:t>
            </a:r>
            <a:endParaRPr/>
          </a:p>
        </p:txBody>
      </p:sp>
      <p:sp>
        <p:nvSpPr>
          <p:cNvPr id="665" name="Google Shape;665;p51"/>
          <p:cNvSpPr txBox="1"/>
          <p:nvPr/>
        </p:nvSpPr>
        <p:spPr>
          <a:xfrm>
            <a:off x="6400800" y="5715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a:t>
            </a:r>
            <a:endParaRPr/>
          </a:p>
        </p:txBody>
      </p:sp>
      <p:pic>
        <p:nvPicPr>
          <p:cNvPr id="666" name="Google Shape;666;p51"/>
          <p:cNvPicPr preferRelativeResize="0"/>
          <p:nvPr/>
        </p:nvPicPr>
        <p:blipFill rotWithShape="1">
          <a:blip r:embed="rId3">
            <a:alphaModFix/>
          </a:blip>
          <a:srcRect b="0" l="0" r="0" t="0"/>
          <a:stretch/>
        </p:blipFill>
        <p:spPr>
          <a:xfrm>
            <a:off x="6369050" y="6350000"/>
            <a:ext cx="1554162" cy="19050"/>
          </a:xfrm>
          <a:prstGeom prst="rect">
            <a:avLst/>
          </a:prstGeom>
          <a:noFill/>
          <a:ln>
            <a:noFill/>
          </a:ln>
        </p:spPr>
      </p:pic>
      <p:sp>
        <p:nvSpPr>
          <p:cNvPr id="667" name="Google Shape;667;p51"/>
          <p:cNvSpPr txBox="1"/>
          <p:nvPr/>
        </p:nvSpPr>
        <p:spPr>
          <a:xfrm>
            <a:off x="6400800" y="6096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52"/>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673" name="Google Shape;673;p52"/>
          <p:cNvSpPr txBox="1"/>
          <p:nvPr>
            <p:ph type="title"/>
          </p:nvPr>
        </p:nvSpPr>
        <p:spPr>
          <a:xfrm>
            <a:off x="309562" y="373062"/>
            <a:ext cx="8524875" cy="61595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4000"/>
              <a:buFont typeface="Corbel"/>
              <a:buNone/>
            </a:pPr>
            <a:r>
              <a:rPr b="1" i="0" lang="en-US" sz="4000" u="none">
                <a:solidFill>
                  <a:schemeClr val="dk1"/>
                </a:solidFill>
                <a:latin typeface="Corbel"/>
                <a:ea typeface="Corbel"/>
                <a:cs typeface="Corbel"/>
                <a:sym typeface="Corbel"/>
              </a:rPr>
              <a:t>Proposed Schedule – Plan B</a:t>
            </a:r>
            <a:endParaRPr/>
          </a:p>
        </p:txBody>
      </p:sp>
      <p:sp>
        <p:nvSpPr>
          <p:cNvPr id="674" name="Google Shape;674;p52"/>
          <p:cNvSpPr txBox="1"/>
          <p:nvPr/>
        </p:nvSpPr>
        <p:spPr>
          <a:xfrm>
            <a:off x="457200" y="1150937"/>
            <a:ext cx="8229600" cy="4984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BUDGET BREAKOUT BY MONTH (For Next 12 Months) </a:t>
            </a:r>
            <a:endParaRPr/>
          </a:p>
          <a:p>
            <a:pPr indent="0" lvl="0" marL="0" marR="0" rtl="0" algn="ctr">
              <a:lnSpc>
                <a:spcPct val="95000"/>
              </a:lnSpc>
              <a:spcBef>
                <a:spcPts val="0"/>
              </a:spcBef>
              <a:spcAft>
                <a:spcPts val="0"/>
              </a:spcAft>
              <a:buClr>
                <a:schemeClr val="dk1"/>
              </a:buClr>
              <a:buSzPts val="2000"/>
              <a:buFont typeface="Arial"/>
              <a:buNone/>
            </a:pPr>
            <a:r>
              <a:rPr b="1" i="1" lang="en-US" sz="2000" u="none">
                <a:solidFill>
                  <a:schemeClr val="dk1"/>
                </a:solidFill>
                <a:latin typeface="Arial"/>
                <a:ea typeface="Arial"/>
                <a:cs typeface="Arial"/>
                <a:sym typeface="Arial"/>
              </a:rPr>
              <a:t>Proposed Media Plan</a:t>
            </a:r>
            <a:endParaRPr/>
          </a:p>
        </p:txBody>
      </p:sp>
      <p:sp>
        <p:nvSpPr>
          <p:cNvPr id="675" name="Google Shape;675;p52"/>
          <p:cNvSpPr txBox="1"/>
          <p:nvPr/>
        </p:nvSpPr>
        <p:spPr>
          <a:xfrm>
            <a:off x="7343775" y="3346450"/>
            <a:ext cx="206375" cy="204787"/>
          </a:xfrm>
          <a:prstGeom prst="rect">
            <a:avLst/>
          </a:prstGeom>
          <a:solidFill>
            <a:srgbClr val="00B050"/>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676" name="Google Shape;676;p52"/>
          <p:cNvSpPr txBox="1"/>
          <p:nvPr/>
        </p:nvSpPr>
        <p:spPr>
          <a:xfrm>
            <a:off x="7550150" y="3278187"/>
            <a:ext cx="1176337"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Spike Months</a:t>
            </a:r>
            <a:endParaRPr/>
          </a:p>
        </p:txBody>
      </p:sp>
      <p:pic>
        <p:nvPicPr>
          <p:cNvPr id="677" name="Google Shape;677;p52"/>
          <p:cNvPicPr preferRelativeResize="0"/>
          <p:nvPr/>
        </p:nvPicPr>
        <p:blipFill rotWithShape="1">
          <a:blip r:embed="rId3">
            <a:alphaModFix/>
          </a:blip>
          <a:srcRect b="0" l="0" r="0" t="0"/>
          <a:stretch/>
        </p:blipFill>
        <p:spPr>
          <a:xfrm>
            <a:off x="593725" y="2179637"/>
            <a:ext cx="6543675" cy="3535362"/>
          </a:xfrm>
          <a:prstGeom prst="rect">
            <a:avLst/>
          </a:prstGeom>
          <a:noFill/>
          <a:ln>
            <a:noFill/>
          </a:ln>
        </p:spPr>
      </p:pic>
      <p:sp>
        <p:nvSpPr>
          <p:cNvPr id="678" name="Google Shape;678;p52"/>
          <p:cNvSpPr txBox="1"/>
          <p:nvPr/>
        </p:nvSpPr>
        <p:spPr>
          <a:xfrm>
            <a:off x="460375" y="1665287"/>
            <a:ext cx="8366125" cy="261937"/>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WWWW</a:t>
            </a:r>
            <a:endParaRPr/>
          </a:p>
        </p:txBody>
      </p:sp>
      <p:sp>
        <p:nvSpPr>
          <p:cNvPr id="679" name="Google Shape;679;p52"/>
          <p:cNvSpPr txBox="1"/>
          <p:nvPr/>
        </p:nvSpPr>
        <p:spPr>
          <a:xfrm>
            <a:off x="7343775" y="3794125"/>
            <a:ext cx="206375" cy="206375"/>
          </a:xfrm>
          <a:prstGeom prst="rect">
            <a:avLst/>
          </a:prstGeom>
          <a:solidFill>
            <a:srgbClr val="0000FF"/>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680" name="Google Shape;680;p52"/>
          <p:cNvSpPr txBox="1"/>
          <p:nvPr/>
        </p:nvSpPr>
        <p:spPr>
          <a:xfrm>
            <a:off x="7561262" y="3657600"/>
            <a:ext cx="1017587" cy="6826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Brand Equity Months</a:t>
            </a:r>
            <a:endParaRPr/>
          </a:p>
        </p:txBody>
      </p:sp>
      <p:sp>
        <p:nvSpPr>
          <p:cNvPr id="681" name="Google Shape;681;p52"/>
          <p:cNvSpPr txBox="1"/>
          <p:nvPr/>
        </p:nvSpPr>
        <p:spPr>
          <a:xfrm>
            <a:off x="7343775" y="4443412"/>
            <a:ext cx="206375" cy="206375"/>
          </a:xfrm>
          <a:prstGeom prst="rect">
            <a:avLst/>
          </a:prstGeom>
          <a:solidFill>
            <a:srgbClr val="CE0000"/>
          </a:solidFill>
          <a:ln cap="flat" cmpd="sng" w="9525">
            <a:solidFill>
              <a:srgbClr val="000000"/>
            </a:solidFill>
            <a:prstDash val="solid"/>
            <a:miter lim="800000"/>
            <a:headEnd len="sm" w="sm" type="none"/>
            <a:tailEnd len="sm" w="sm" type="none"/>
          </a:ln>
          <a:effectLst>
            <a:outerShdw blurRad="63500" dir="5400000" dist="38100">
              <a:srgbClr val="808080">
                <a:alpha val="39607"/>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682" name="Google Shape;682;p52"/>
          <p:cNvSpPr txBox="1"/>
          <p:nvPr/>
        </p:nvSpPr>
        <p:spPr>
          <a:xfrm>
            <a:off x="7589837" y="4375150"/>
            <a:ext cx="1120775"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300"/>
              <a:buFont typeface="Arial"/>
              <a:buNone/>
            </a:pPr>
            <a:r>
              <a:rPr b="0" i="0" lang="en-US" sz="1300" u="none">
                <a:solidFill>
                  <a:schemeClr val="dk1"/>
                </a:solidFill>
                <a:latin typeface="Arial"/>
                <a:ea typeface="Arial"/>
                <a:cs typeface="Arial"/>
                <a:sym typeface="Arial"/>
              </a:rPr>
              <a:t>Slow Months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53"/>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Proposed Schedule – Plan B   </a:t>
            </a:r>
            <a:endParaRPr/>
          </a:p>
        </p:txBody>
      </p:sp>
      <p:sp>
        <p:nvSpPr>
          <p:cNvPr id="688" name="Google Shape;688;p53"/>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689" name="Google Shape;689;p53"/>
          <p:cNvSpPr txBox="1"/>
          <p:nvPr/>
        </p:nvSpPr>
        <p:spPr>
          <a:xfrm>
            <a:off x="7620000" y="3330575"/>
            <a:ext cx="1143000" cy="914400"/>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Spike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Monthly Schedule</a:t>
            </a:r>
            <a:endParaRPr/>
          </a:p>
        </p:txBody>
      </p:sp>
      <p:sp>
        <p:nvSpPr>
          <p:cNvPr id="690" name="Google Shape;690;p53"/>
          <p:cNvSpPr txBox="1"/>
          <p:nvPr/>
        </p:nvSpPr>
        <p:spPr>
          <a:xfrm>
            <a:off x="7620000" y="1319212"/>
            <a:ext cx="1143000" cy="1468437"/>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Build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Brand </a:t>
            </a:r>
            <a:endParaRPr/>
          </a:p>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Equity Monthly Schedule</a:t>
            </a:r>
            <a:endParaRPr/>
          </a:p>
        </p:txBody>
      </p:sp>
      <p:sp>
        <p:nvSpPr>
          <p:cNvPr id="691" name="Google Shape;691;p53"/>
          <p:cNvSpPr txBox="1"/>
          <p:nvPr/>
        </p:nvSpPr>
        <p:spPr>
          <a:xfrm>
            <a:off x="7543800" y="4938712"/>
            <a:ext cx="1295400" cy="1190625"/>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800"/>
              <a:buFont typeface="Corbel"/>
              <a:buNone/>
            </a:pPr>
            <a:r>
              <a:rPr b="1" i="0" lang="en-US" sz="1800" u="none">
                <a:solidFill>
                  <a:srgbClr val="00274D"/>
                </a:solidFill>
                <a:latin typeface="Corbel"/>
                <a:ea typeface="Corbel"/>
                <a:cs typeface="Corbel"/>
                <a:sym typeface="Corbel"/>
              </a:rPr>
              <a:t>Slow Performing Monthly Schedule</a:t>
            </a:r>
            <a:endParaRPr/>
          </a:p>
        </p:txBody>
      </p:sp>
      <p:pic>
        <p:nvPicPr>
          <p:cNvPr id="692" name="Google Shape;692;p53"/>
          <p:cNvPicPr preferRelativeResize="0"/>
          <p:nvPr/>
        </p:nvPicPr>
        <p:blipFill rotWithShape="1">
          <a:blip r:embed="rId3">
            <a:alphaModFix/>
          </a:blip>
          <a:srcRect b="0" l="0" r="0" t="0"/>
          <a:stretch/>
        </p:blipFill>
        <p:spPr>
          <a:xfrm>
            <a:off x="3957637" y="3233737"/>
            <a:ext cx="1228725" cy="390525"/>
          </a:xfrm>
          <a:prstGeom prst="rect">
            <a:avLst/>
          </a:prstGeom>
          <a:noFill/>
          <a:ln>
            <a:noFill/>
          </a:ln>
        </p:spPr>
      </p:pic>
      <p:pic>
        <p:nvPicPr>
          <p:cNvPr id="693" name="Google Shape;693;p53"/>
          <p:cNvPicPr preferRelativeResize="0"/>
          <p:nvPr/>
        </p:nvPicPr>
        <p:blipFill rotWithShape="1">
          <a:blip r:embed="rId4">
            <a:alphaModFix/>
          </a:blip>
          <a:srcRect b="0" l="0" r="0" t="0"/>
          <a:stretch/>
        </p:blipFill>
        <p:spPr>
          <a:xfrm>
            <a:off x="381000" y="1262062"/>
            <a:ext cx="6877050" cy="1581150"/>
          </a:xfrm>
          <a:prstGeom prst="rect">
            <a:avLst/>
          </a:prstGeom>
          <a:noFill/>
          <a:ln>
            <a:noFill/>
          </a:ln>
        </p:spPr>
      </p:pic>
      <p:pic>
        <p:nvPicPr>
          <p:cNvPr id="694" name="Google Shape;694;p53"/>
          <p:cNvPicPr preferRelativeResize="0"/>
          <p:nvPr/>
        </p:nvPicPr>
        <p:blipFill rotWithShape="1">
          <a:blip r:embed="rId5">
            <a:alphaModFix/>
          </a:blip>
          <a:srcRect b="0" l="0" r="0" t="0"/>
          <a:stretch/>
        </p:blipFill>
        <p:spPr>
          <a:xfrm>
            <a:off x="400050" y="2997200"/>
            <a:ext cx="6858000" cy="1581150"/>
          </a:xfrm>
          <a:prstGeom prst="rect">
            <a:avLst/>
          </a:prstGeom>
          <a:noFill/>
          <a:ln>
            <a:noFill/>
          </a:ln>
        </p:spPr>
      </p:pic>
      <p:pic>
        <p:nvPicPr>
          <p:cNvPr id="695" name="Google Shape;695;p53"/>
          <p:cNvPicPr preferRelativeResize="0"/>
          <p:nvPr/>
        </p:nvPicPr>
        <p:blipFill rotWithShape="1">
          <a:blip r:embed="rId6">
            <a:alphaModFix/>
          </a:blip>
          <a:srcRect b="0" l="0" r="0" t="0"/>
          <a:stretch/>
        </p:blipFill>
        <p:spPr>
          <a:xfrm>
            <a:off x="400050" y="4743450"/>
            <a:ext cx="6858000" cy="158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54"/>
          <p:cNvSpPr txBox="1"/>
          <p:nvPr/>
        </p:nvSpPr>
        <p:spPr>
          <a:xfrm>
            <a:off x="0" y="1828800"/>
            <a:ext cx="9144000" cy="5873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1" lang="en-US" sz="2000" u="none">
                <a:solidFill>
                  <a:srgbClr val="00274D"/>
                </a:solidFill>
                <a:latin typeface="Corbel"/>
                <a:ea typeface="Corbel"/>
                <a:cs typeface="Corbel"/>
                <a:sym typeface="Corbel"/>
              </a:rPr>
              <a:t>Brand Equity Schedule</a:t>
            </a:r>
            <a:endParaRPr/>
          </a:p>
          <a:p>
            <a:pPr indent="0" lvl="0" marL="0" marR="0" rtl="0" algn="ctr">
              <a:lnSpc>
                <a:spcPct val="95000"/>
              </a:lnSpc>
              <a:spcBef>
                <a:spcPts val="0"/>
              </a:spcBef>
              <a:spcAft>
                <a:spcPts val="0"/>
              </a:spcAft>
              <a:buClr>
                <a:srgbClr val="00274D"/>
              </a:buClr>
              <a:buSzPts val="2000"/>
              <a:buFont typeface="Corbel"/>
              <a:buNone/>
            </a:pPr>
            <a:r>
              <a:rPr b="1" i="1" lang="en-US" sz="2000" u="none">
                <a:solidFill>
                  <a:srgbClr val="00274D"/>
                </a:solidFill>
                <a:latin typeface="Corbel"/>
                <a:ea typeface="Corbel"/>
                <a:cs typeface="Corbel"/>
                <a:sym typeface="Corbel"/>
              </a:rPr>
              <a:t>Monthly Station Summary</a:t>
            </a:r>
            <a:endParaRPr/>
          </a:p>
        </p:txBody>
      </p:sp>
      <p:sp>
        <p:nvSpPr>
          <p:cNvPr id="701" name="Google Shape;701;p54"/>
          <p:cNvSpPr txBox="1"/>
          <p:nvPr/>
        </p:nvSpPr>
        <p:spPr>
          <a:xfrm>
            <a:off x="0" y="1381125"/>
            <a:ext cx="9144000" cy="2952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Premium Auto Centers</a:t>
            </a:r>
            <a:endParaRPr/>
          </a:p>
        </p:txBody>
      </p:sp>
      <p:sp>
        <p:nvSpPr>
          <p:cNvPr id="702" name="Google Shape;702;p54"/>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Proposed Schedule – Plan B   </a:t>
            </a:r>
            <a:endParaRPr/>
          </a:p>
        </p:txBody>
      </p:sp>
      <p:sp>
        <p:nvSpPr>
          <p:cNvPr id="703" name="Google Shape;703;p54"/>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704" name="Google Shape;704;p54"/>
          <p:cNvSpPr txBox="1"/>
          <p:nvPr/>
        </p:nvSpPr>
        <p:spPr>
          <a:xfrm>
            <a:off x="1066800" y="2733675"/>
            <a:ext cx="102235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Market:  </a:t>
            </a:r>
            <a:endParaRPr/>
          </a:p>
        </p:txBody>
      </p:sp>
      <p:sp>
        <p:nvSpPr>
          <p:cNvPr id="705" name="Google Shape;705;p54"/>
          <p:cNvSpPr txBox="1"/>
          <p:nvPr/>
        </p:nvSpPr>
        <p:spPr>
          <a:xfrm>
            <a:off x="1066800" y="3195637"/>
            <a:ext cx="45720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Broadcast Reach: </a:t>
            </a:r>
            <a:endParaRPr/>
          </a:p>
        </p:txBody>
      </p:sp>
      <p:sp>
        <p:nvSpPr>
          <p:cNvPr id="706" name="Google Shape;706;p54"/>
          <p:cNvSpPr txBox="1"/>
          <p:nvPr/>
        </p:nvSpPr>
        <p:spPr>
          <a:xfrm>
            <a:off x="1066800" y="3692525"/>
            <a:ext cx="39385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Broadcast Frequency:</a:t>
            </a:r>
            <a:endParaRPr/>
          </a:p>
        </p:txBody>
      </p:sp>
      <p:sp>
        <p:nvSpPr>
          <p:cNvPr id="707" name="Google Shape;707;p54"/>
          <p:cNvSpPr txBox="1"/>
          <p:nvPr/>
        </p:nvSpPr>
        <p:spPr>
          <a:xfrm>
            <a:off x="1068387" y="4195762"/>
            <a:ext cx="4418012"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Digital Gross Impressions: </a:t>
            </a:r>
            <a:endParaRPr/>
          </a:p>
        </p:txBody>
      </p:sp>
      <p:sp>
        <p:nvSpPr>
          <p:cNvPr id="708" name="Google Shape;708;p54"/>
          <p:cNvSpPr txBox="1"/>
          <p:nvPr/>
        </p:nvSpPr>
        <p:spPr>
          <a:xfrm>
            <a:off x="1031875" y="4697412"/>
            <a:ext cx="45720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Monthly Advertising Investment: </a:t>
            </a:r>
            <a:endParaRPr/>
          </a:p>
        </p:txBody>
      </p:sp>
      <p:sp>
        <p:nvSpPr>
          <p:cNvPr id="709" name="Google Shape;709;p54"/>
          <p:cNvSpPr txBox="1"/>
          <p:nvPr/>
        </p:nvSpPr>
        <p:spPr>
          <a:xfrm>
            <a:off x="1031875" y="5154612"/>
            <a:ext cx="27447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Average Daily Investment: </a:t>
            </a:r>
            <a:endParaRPr/>
          </a:p>
        </p:txBody>
      </p:sp>
      <p:sp>
        <p:nvSpPr>
          <p:cNvPr id="710" name="Google Shape;710;p54"/>
          <p:cNvSpPr txBox="1"/>
          <p:nvPr/>
        </p:nvSpPr>
        <p:spPr>
          <a:xfrm>
            <a:off x="5029200" y="3702050"/>
            <a:ext cx="26987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3</a:t>
            </a:r>
            <a:endParaRPr/>
          </a:p>
        </p:txBody>
      </p:sp>
      <p:sp>
        <p:nvSpPr>
          <p:cNvPr id="711" name="Google Shape;711;p54"/>
          <p:cNvSpPr txBox="1"/>
          <p:nvPr/>
        </p:nvSpPr>
        <p:spPr>
          <a:xfrm>
            <a:off x="2057400" y="2743200"/>
            <a:ext cx="3505200"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Any City USA</a:t>
            </a:r>
            <a:endParaRPr/>
          </a:p>
        </p:txBody>
      </p:sp>
      <p:sp>
        <p:nvSpPr>
          <p:cNvPr id="712" name="Google Shape;712;p54"/>
          <p:cNvSpPr txBox="1"/>
          <p:nvPr/>
        </p:nvSpPr>
        <p:spPr>
          <a:xfrm>
            <a:off x="5486400" y="4203700"/>
            <a:ext cx="92392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100,000</a:t>
            </a:r>
            <a:endParaRPr/>
          </a:p>
        </p:txBody>
      </p:sp>
      <p:sp>
        <p:nvSpPr>
          <p:cNvPr id="713" name="Google Shape;713;p54"/>
          <p:cNvSpPr txBox="1"/>
          <p:nvPr/>
        </p:nvSpPr>
        <p:spPr>
          <a:xfrm>
            <a:off x="3733800" y="5164137"/>
            <a:ext cx="3398837"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$133</a:t>
            </a:r>
            <a:endParaRPr/>
          </a:p>
        </p:txBody>
      </p:sp>
      <p:sp>
        <p:nvSpPr>
          <p:cNvPr id="714" name="Google Shape;714;p54"/>
          <p:cNvSpPr txBox="1"/>
          <p:nvPr/>
        </p:nvSpPr>
        <p:spPr>
          <a:xfrm>
            <a:off x="5259387" y="4706937"/>
            <a:ext cx="3427412"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$4,000</a:t>
            </a:r>
            <a:endParaRPr/>
          </a:p>
        </p:txBody>
      </p:sp>
      <p:sp>
        <p:nvSpPr>
          <p:cNvPr id="715" name="Google Shape;715;p54"/>
          <p:cNvSpPr txBox="1"/>
          <p:nvPr/>
        </p:nvSpPr>
        <p:spPr>
          <a:xfrm>
            <a:off x="4572000" y="3205162"/>
            <a:ext cx="919162"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120,000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55"/>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Break Even Analysis – Plan B  </a:t>
            </a:r>
            <a:endParaRPr/>
          </a:p>
        </p:txBody>
      </p:sp>
      <p:sp>
        <p:nvSpPr>
          <p:cNvPr id="721" name="Google Shape;721;p55"/>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pic>
        <p:nvPicPr>
          <p:cNvPr id="722" name="Google Shape;722;p55"/>
          <p:cNvPicPr preferRelativeResize="0"/>
          <p:nvPr/>
        </p:nvPicPr>
        <p:blipFill rotWithShape="1">
          <a:blip r:embed="rId3">
            <a:alphaModFix/>
          </a:blip>
          <a:srcRect b="0" l="0" r="0" t="0"/>
          <a:stretch/>
        </p:blipFill>
        <p:spPr>
          <a:xfrm>
            <a:off x="6316662" y="1824037"/>
            <a:ext cx="1554162" cy="19050"/>
          </a:xfrm>
          <a:prstGeom prst="rect">
            <a:avLst/>
          </a:prstGeom>
          <a:noFill/>
          <a:ln>
            <a:noFill/>
          </a:ln>
        </p:spPr>
      </p:pic>
      <p:pic>
        <p:nvPicPr>
          <p:cNvPr id="723" name="Google Shape;723;p55"/>
          <p:cNvPicPr preferRelativeResize="0"/>
          <p:nvPr/>
        </p:nvPicPr>
        <p:blipFill rotWithShape="1">
          <a:blip r:embed="rId3">
            <a:alphaModFix/>
          </a:blip>
          <a:srcRect b="0" l="0" r="0" t="0"/>
          <a:stretch/>
        </p:blipFill>
        <p:spPr>
          <a:xfrm>
            <a:off x="6324600" y="2228850"/>
            <a:ext cx="1554162" cy="19050"/>
          </a:xfrm>
          <a:prstGeom prst="rect">
            <a:avLst/>
          </a:prstGeom>
          <a:noFill/>
          <a:ln>
            <a:noFill/>
          </a:ln>
        </p:spPr>
      </p:pic>
      <p:pic>
        <p:nvPicPr>
          <p:cNvPr id="724" name="Google Shape;724;p55"/>
          <p:cNvPicPr preferRelativeResize="0"/>
          <p:nvPr/>
        </p:nvPicPr>
        <p:blipFill rotWithShape="1">
          <a:blip r:embed="rId3">
            <a:alphaModFix/>
          </a:blip>
          <a:srcRect b="0" l="0" r="0" t="0"/>
          <a:stretch/>
        </p:blipFill>
        <p:spPr>
          <a:xfrm>
            <a:off x="6324600" y="2670175"/>
            <a:ext cx="1554162" cy="19050"/>
          </a:xfrm>
          <a:prstGeom prst="rect">
            <a:avLst/>
          </a:prstGeom>
          <a:noFill/>
          <a:ln>
            <a:noFill/>
          </a:ln>
        </p:spPr>
      </p:pic>
      <p:pic>
        <p:nvPicPr>
          <p:cNvPr id="725" name="Google Shape;725;p55"/>
          <p:cNvPicPr preferRelativeResize="0"/>
          <p:nvPr/>
        </p:nvPicPr>
        <p:blipFill rotWithShape="1">
          <a:blip r:embed="rId3">
            <a:alphaModFix/>
          </a:blip>
          <a:srcRect b="0" l="0" r="0" t="0"/>
          <a:stretch/>
        </p:blipFill>
        <p:spPr>
          <a:xfrm>
            <a:off x="6324600" y="3132137"/>
            <a:ext cx="1554162" cy="19050"/>
          </a:xfrm>
          <a:prstGeom prst="rect">
            <a:avLst/>
          </a:prstGeom>
          <a:noFill/>
          <a:ln>
            <a:noFill/>
          </a:ln>
        </p:spPr>
      </p:pic>
      <p:pic>
        <p:nvPicPr>
          <p:cNvPr id="726" name="Google Shape;726;p55"/>
          <p:cNvPicPr preferRelativeResize="0"/>
          <p:nvPr/>
        </p:nvPicPr>
        <p:blipFill rotWithShape="1">
          <a:blip r:embed="rId3">
            <a:alphaModFix/>
          </a:blip>
          <a:srcRect b="0" l="0" r="0" t="0"/>
          <a:stretch/>
        </p:blipFill>
        <p:spPr>
          <a:xfrm>
            <a:off x="6324600" y="3502025"/>
            <a:ext cx="1554162" cy="19050"/>
          </a:xfrm>
          <a:prstGeom prst="rect">
            <a:avLst/>
          </a:prstGeom>
          <a:noFill/>
          <a:ln>
            <a:noFill/>
          </a:ln>
        </p:spPr>
      </p:pic>
      <p:pic>
        <p:nvPicPr>
          <p:cNvPr id="727" name="Google Shape;727;p55"/>
          <p:cNvPicPr preferRelativeResize="0"/>
          <p:nvPr/>
        </p:nvPicPr>
        <p:blipFill rotWithShape="1">
          <a:blip r:embed="rId3">
            <a:alphaModFix/>
          </a:blip>
          <a:srcRect b="0" l="0" r="0" t="0"/>
          <a:stretch/>
        </p:blipFill>
        <p:spPr>
          <a:xfrm>
            <a:off x="6324600" y="3956050"/>
            <a:ext cx="1554162" cy="19050"/>
          </a:xfrm>
          <a:prstGeom prst="rect">
            <a:avLst/>
          </a:prstGeom>
          <a:noFill/>
          <a:ln>
            <a:noFill/>
          </a:ln>
        </p:spPr>
      </p:pic>
      <p:pic>
        <p:nvPicPr>
          <p:cNvPr id="728" name="Google Shape;728;p55"/>
          <p:cNvPicPr preferRelativeResize="0"/>
          <p:nvPr/>
        </p:nvPicPr>
        <p:blipFill rotWithShape="1">
          <a:blip r:embed="rId3">
            <a:alphaModFix/>
          </a:blip>
          <a:srcRect b="0" l="0" r="0" t="0"/>
          <a:stretch/>
        </p:blipFill>
        <p:spPr>
          <a:xfrm>
            <a:off x="6324600" y="4354512"/>
            <a:ext cx="1554162" cy="19050"/>
          </a:xfrm>
          <a:prstGeom prst="rect">
            <a:avLst/>
          </a:prstGeom>
          <a:noFill/>
          <a:ln>
            <a:noFill/>
          </a:ln>
        </p:spPr>
      </p:pic>
      <p:pic>
        <p:nvPicPr>
          <p:cNvPr id="729" name="Google Shape;729;p55"/>
          <p:cNvPicPr preferRelativeResize="0"/>
          <p:nvPr/>
        </p:nvPicPr>
        <p:blipFill rotWithShape="1">
          <a:blip r:embed="rId3">
            <a:alphaModFix/>
          </a:blip>
          <a:srcRect b="0" l="0" r="0" t="0"/>
          <a:stretch/>
        </p:blipFill>
        <p:spPr>
          <a:xfrm>
            <a:off x="6384925" y="4776787"/>
            <a:ext cx="1554162" cy="19050"/>
          </a:xfrm>
          <a:prstGeom prst="rect">
            <a:avLst/>
          </a:prstGeom>
          <a:noFill/>
          <a:ln>
            <a:noFill/>
          </a:ln>
        </p:spPr>
      </p:pic>
      <p:sp>
        <p:nvSpPr>
          <p:cNvPr id="730" name="Google Shape;730;p55"/>
          <p:cNvSpPr txBox="1"/>
          <p:nvPr/>
        </p:nvSpPr>
        <p:spPr>
          <a:xfrm>
            <a:off x="0" y="1585912"/>
            <a:ext cx="6384925" cy="3976687"/>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Average sale (ticket, transaction, invoice)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Gross profit margin on average sale (sale less variable costs)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Closing or conversion rate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Projected prospect value ( </a:t>
            </a:r>
            <a:r>
              <a:rPr b="1" i="0" lang="en-US" sz="1400" u="none">
                <a:solidFill>
                  <a:srgbClr val="7B8364"/>
                </a:solidFill>
                <a:latin typeface="Corbel"/>
                <a:ea typeface="Corbel"/>
                <a:cs typeface="Corbel"/>
                <a:sym typeface="Corbel"/>
              </a:rPr>
              <a:t>= A * B * C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Client base monthly advertising investment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Monthly prospects needed to pay for advertising investment ( </a:t>
            </a:r>
            <a:r>
              <a:rPr b="1" i="0" lang="en-US" sz="1400" u="none">
                <a:solidFill>
                  <a:srgbClr val="7B8364"/>
                </a:solidFill>
                <a:latin typeface="Corbel"/>
                <a:ea typeface="Corbel"/>
                <a:cs typeface="Corbel"/>
                <a:sym typeface="Corbel"/>
              </a:rPr>
              <a:t>= E / D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Monthly # of sales from prospects needed to break even ( </a:t>
            </a:r>
            <a:r>
              <a:rPr b="1" i="0" lang="en-US" sz="1400" u="none">
                <a:solidFill>
                  <a:srgbClr val="7B8364"/>
                </a:solidFill>
                <a:latin typeface="Corbel"/>
                <a:ea typeface="Corbel"/>
                <a:cs typeface="Corbel"/>
                <a:sym typeface="Corbel"/>
              </a:rPr>
              <a:t>= F * C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Gross sales per month needed to break even ( </a:t>
            </a:r>
            <a:r>
              <a:rPr b="1" i="0" lang="en-US" sz="1400" u="none">
                <a:solidFill>
                  <a:srgbClr val="7B8364"/>
                </a:solidFill>
                <a:latin typeface="Corbel"/>
                <a:ea typeface="Corbel"/>
                <a:cs typeface="Corbel"/>
                <a:sym typeface="Corbel"/>
              </a:rPr>
              <a:t>= G * A </a:t>
            </a:r>
            <a:r>
              <a:rPr b="1" i="0" lang="en-US" sz="1400" u="none">
                <a:solidFill>
                  <a:srgbClr val="00274D"/>
                </a:solidFill>
                <a:latin typeface="Corbel"/>
                <a:ea typeface="Corbel"/>
                <a:cs typeface="Corbel"/>
                <a:sym typeface="Corbel"/>
              </a:rPr>
              <a:t>)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Number of months to run in proposed marketing plan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J.  Additional gross sales per year needed to break even ( </a:t>
            </a:r>
            <a:r>
              <a:rPr b="1" i="0" lang="en-US" sz="1400" u="none">
                <a:solidFill>
                  <a:srgbClr val="7B8364"/>
                </a:solidFill>
                <a:latin typeface="Corbel"/>
                <a:ea typeface="Corbel"/>
                <a:cs typeface="Corbel"/>
                <a:sym typeface="Corbel"/>
              </a:rPr>
              <a:t>= H * I </a:t>
            </a:r>
            <a:r>
              <a:rPr b="1" i="0" lang="en-US" sz="1400" u="none">
                <a:solidFill>
                  <a:srgbClr val="00274D"/>
                </a:solidFill>
                <a:latin typeface="Corbel"/>
                <a:ea typeface="Corbel"/>
                <a:cs typeface="Corbel"/>
                <a:sym typeface="Corbel"/>
              </a:rPr>
              <a:t>) =</a:t>
            </a:r>
            <a:endParaRPr/>
          </a:p>
        </p:txBody>
      </p:sp>
      <p:sp>
        <p:nvSpPr>
          <p:cNvPr id="731" name="Google Shape;731;p55"/>
          <p:cNvSpPr txBox="1"/>
          <p:nvPr/>
        </p:nvSpPr>
        <p:spPr>
          <a:xfrm>
            <a:off x="6400800" y="1574800"/>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a:t>
            </a:r>
            <a:endParaRPr/>
          </a:p>
        </p:txBody>
      </p:sp>
      <p:sp>
        <p:nvSpPr>
          <p:cNvPr id="732" name="Google Shape;732;p55"/>
          <p:cNvSpPr txBox="1"/>
          <p:nvPr/>
        </p:nvSpPr>
        <p:spPr>
          <a:xfrm>
            <a:off x="6400800" y="1974850"/>
            <a:ext cx="4302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a:t>
            </a:r>
            <a:endParaRPr/>
          </a:p>
        </p:txBody>
      </p:sp>
      <p:sp>
        <p:nvSpPr>
          <p:cNvPr id="733" name="Google Shape;733;p55"/>
          <p:cNvSpPr txBox="1"/>
          <p:nvPr/>
        </p:nvSpPr>
        <p:spPr>
          <a:xfrm>
            <a:off x="6400800" y="2403475"/>
            <a:ext cx="4381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25%</a:t>
            </a:r>
            <a:endParaRPr/>
          </a:p>
        </p:txBody>
      </p:sp>
      <p:sp>
        <p:nvSpPr>
          <p:cNvPr id="734" name="Google Shape;734;p55"/>
          <p:cNvSpPr txBox="1"/>
          <p:nvPr/>
        </p:nvSpPr>
        <p:spPr>
          <a:xfrm>
            <a:off x="6400800" y="2889250"/>
            <a:ext cx="4667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$825</a:t>
            </a:r>
            <a:endParaRPr/>
          </a:p>
        </p:txBody>
      </p:sp>
      <p:sp>
        <p:nvSpPr>
          <p:cNvPr id="735" name="Google Shape;735;p55"/>
          <p:cNvSpPr txBox="1"/>
          <p:nvPr/>
        </p:nvSpPr>
        <p:spPr>
          <a:xfrm>
            <a:off x="6400800" y="3248025"/>
            <a:ext cx="6000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$4,000</a:t>
            </a:r>
            <a:endParaRPr/>
          </a:p>
        </p:txBody>
      </p:sp>
      <p:sp>
        <p:nvSpPr>
          <p:cNvPr id="736" name="Google Shape;736;p55"/>
          <p:cNvSpPr txBox="1"/>
          <p:nvPr/>
        </p:nvSpPr>
        <p:spPr>
          <a:xfrm>
            <a:off x="6400800" y="3702050"/>
            <a:ext cx="3651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4.8</a:t>
            </a:r>
            <a:endParaRPr/>
          </a:p>
        </p:txBody>
      </p:sp>
      <p:sp>
        <p:nvSpPr>
          <p:cNvPr id="737" name="Google Shape;737;p55"/>
          <p:cNvSpPr txBox="1"/>
          <p:nvPr/>
        </p:nvSpPr>
        <p:spPr>
          <a:xfrm>
            <a:off x="6400800" y="41021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a:t>
            </a:r>
            <a:endParaRPr/>
          </a:p>
        </p:txBody>
      </p:sp>
      <p:sp>
        <p:nvSpPr>
          <p:cNvPr id="738" name="Google Shape;738;p55"/>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$12,121</a:t>
            </a:r>
            <a:endParaRPr/>
          </a:p>
        </p:txBody>
      </p:sp>
      <p:pic>
        <p:nvPicPr>
          <p:cNvPr id="739" name="Google Shape;739;p55"/>
          <p:cNvPicPr preferRelativeResize="0"/>
          <p:nvPr/>
        </p:nvPicPr>
        <p:blipFill rotWithShape="1">
          <a:blip r:embed="rId3">
            <a:alphaModFix/>
          </a:blip>
          <a:srcRect b="0" l="0" r="0" t="0"/>
          <a:stretch/>
        </p:blipFill>
        <p:spPr>
          <a:xfrm>
            <a:off x="6384925" y="5141912"/>
            <a:ext cx="1554162" cy="19050"/>
          </a:xfrm>
          <a:prstGeom prst="rect">
            <a:avLst/>
          </a:prstGeom>
          <a:noFill/>
          <a:ln>
            <a:noFill/>
          </a:ln>
        </p:spPr>
      </p:pic>
      <p:pic>
        <p:nvPicPr>
          <p:cNvPr id="740" name="Google Shape;740;p55"/>
          <p:cNvPicPr preferRelativeResize="0"/>
          <p:nvPr/>
        </p:nvPicPr>
        <p:blipFill rotWithShape="1">
          <a:blip r:embed="rId3">
            <a:alphaModFix/>
          </a:blip>
          <a:srcRect b="0" l="0" r="0" t="0"/>
          <a:stretch/>
        </p:blipFill>
        <p:spPr>
          <a:xfrm>
            <a:off x="6369050" y="5541962"/>
            <a:ext cx="1554162" cy="19050"/>
          </a:xfrm>
          <a:prstGeom prst="rect">
            <a:avLst/>
          </a:prstGeom>
          <a:noFill/>
          <a:ln>
            <a:noFill/>
          </a:ln>
        </p:spPr>
      </p:pic>
      <p:sp>
        <p:nvSpPr>
          <p:cNvPr id="741" name="Google Shape;741;p55"/>
          <p:cNvSpPr txBox="1"/>
          <p:nvPr/>
        </p:nvSpPr>
        <p:spPr>
          <a:xfrm>
            <a:off x="6400800" y="48656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a:t>
            </a:r>
            <a:endParaRPr/>
          </a:p>
        </p:txBody>
      </p:sp>
      <p:sp>
        <p:nvSpPr>
          <p:cNvPr id="742" name="Google Shape;742;p55"/>
          <p:cNvSpPr txBox="1"/>
          <p:nvPr/>
        </p:nvSpPr>
        <p:spPr>
          <a:xfrm>
            <a:off x="6400800" y="5273675"/>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$145,455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56"/>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748" name="Google Shape;748;p56"/>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Lifetime Value Analysis – Plan B  </a:t>
            </a:r>
            <a:endParaRPr/>
          </a:p>
        </p:txBody>
      </p:sp>
      <p:pic>
        <p:nvPicPr>
          <p:cNvPr id="749" name="Google Shape;749;p56"/>
          <p:cNvPicPr preferRelativeResize="0"/>
          <p:nvPr/>
        </p:nvPicPr>
        <p:blipFill rotWithShape="1">
          <a:blip r:embed="rId3">
            <a:alphaModFix/>
          </a:blip>
          <a:srcRect b="0" l="0" r="0" t="0"/>
          <a:stretch/>
        </p:blipFill>
        <p:spPr>
          <a:xfrm>
            <a:off x="6316662" y="1824037"/>
            <a:ext cx="1554162" cy="19050"/>
          </a:xfrm>
          <a:prstGeom prst="rect">
            <a:avLst/>
          </a:prstGeom>
          <a:noFill/>
          <a:ln>
            <a:noFill/>
          </a:ln>
        </p:spPr>
      </p:pic>
      <p:pic>
        <p:nvPicPr>
          <p:cNvPr id="750" name="Google Shape;750;p56"/>
          <p:cNvPicPr preferRelativeResize="0"/>
          <p:nvPr/>
        </p:nvPicPr>
        <p:blipFill rotWithShape="1">
          <a:blip r:embed="rId3">
            <a:alphaModFix/>
          </a:blip>
          <a:srcRect b="0" l="0" r="0" t="0"/>
          <a:stretch/>
        </p:blipFill>
        <p:spPr>
          <a:xfrm>
            <a:off x="6324600" y="2228850"/>
            <a:ext cx="1554162" cy="19050"/>
          </a:xfrm>
          <a:prstGeom prst="rect">
            <a:avLst/>
          </a:prstGeom>
          <a:noFill/>
          <a:ln>
            <a:noFill/>
          </a:ln>
        </p:spPr>
      </p:pic>
      <p:pic>
        <p:nvPicPr>
          <p:cNvPr id="751" name="Google Shape;751;p56"/>
          <p:cNvPicPr preferRelativeResize="0"/>
          <p:nvPr/>
        </p:nvPicPr>
        <p:blipFill rotWithShape="1">
          <a:blip r:embed="rId3">
            <a:alphaModFix/>
          </a:blip>
          <a:srcRect b="0" l="0" r="0" t="0"/>
          <a:stretch/>
        </p:blipFill>
        <p:spPr>
          <a:xfrm>
            <a:off x="6324600" y="2670175"/>
            <a:ext cx="1554162" cy="19050"/>
          </a:xfrm>
          <a:prstGeom prst="rect">
            <a:avLst/>
          </a:prstGeom>
          <a:noFill/>
          <a:ln>
            <a:noFill/>
          </a:ln>
        </p:spPr>
      </p:pic>
      <p:pic>
        <p:nvPicPr>
          <p:cNvPr id="752" name="Google Shape;752;p56"/>
          <p:cNvPicPr preferRelativeResize="0"/>
          <p:nvPr/>
        </p:nvPicPr>
        <p:blipFill rotWithShape="1">
          <a:blip r:embed="rId3">
            <a:alphaModFix/>
          </a:blip>
          <a:srcRect b="0" l="0" r="0" t="0"/>
          <a:stretch/>
        </p:blipFill>
        <p:spPr>
          <a:xfrm>
            <a:off x="6324600" y="3132137"/>
            <a:ext cx="1554162" cy="19050"/>
          </a:xfrm>
          <a:prstGeom prst="rect">
            <a:avLst/>
          </a:prstGeom>
          <a:noFill/>
          <a:ln>
            <a:noFill/>
          </a:ln>
        </p:spPr>
      </p:pic>
      <p:pic>
        <p:nvPicPr>
          <p:cNvPr id="753" name="Google Shape;753;p56"/>
          <p:cNvPicPr preferRelativeResize="0"/>
          <p:nvPr/>
        </p:nvPicPr>
        <p:blipFill rotWithShape="1">
          <a:blip r:embed="rId3">
            <a:alphaModFix/>
          </a:blip>
          <a:srcRect b="0" l="0" r="0" t="0"/>
          <a:stretch/>
        </p:blipFill>
        <p:spPr>
          <a:xfrm>
            <a:off x="6324600" y="3502025"/>
            <a:ext cx="1554162" cy="19050"/>
          </a:xfrm>
          <a:prstGeom prst="rect">
            <a:avLst/>
          </a:prstGeom>
          <a:noFill/>
          <a:ln>
            <a:noFill/>
          </a:ln>
        </p:spPr>
      </p:pic>
      <p:pic>
        <p:nvPicPr>
          <p:cNvPr id="754" name="Google Shape;754;p56"/>
          <p:cNvPicPr preferRelativeResize="0"/>
          <p:nvPr/>
        </p:nvPicPr>
        <p:blipFill rotWithShape="1">
          <a:blip r:embed="rId3">
            <a:alphaModFix/>
          </a:blip>
          <a:srcRect b="0" l="0" r="0" t="0"/>
          <a:stretch/>
        </p:blipFill>
        <p:spPr>
          <a:xfrm>
            <a:off x="6324600" y="3956050"/>
            <a:ext cx="1554162" cy="19050"/>
          </a:xfrm>
          <a:prstGeom prst="rect">
            <a:avLst/>
          </a:prstGeom>
          <a:noFill/>
          <a:ln>
            <a:noFill/>
          </a:ln>
        </p:spPr>
      </p:pic>
      <p:pic>
        <p:nvPicPr>
          <p:cNvPr id="755" name="Google Shape;755;p56"/>
          <p:cNvPicPr preferRelativeResize="0"/>
          <p:nvPr/>
        </p:nvPicPr>
        <p:blipFill rotWithShape="1">
          <a:blip r:embed="rId3">
            <a:alphaModFix/>
          </a:blip>
          <a:srcRect b="0" l="0" r="0" t="0"/>
          <a:stretch/>
        </p:blipFill>
        <p:spPr>
          <a:xfrm>
            <a:off x="6324600" y="4354512"/>
            <a:ext cx="1554162" cy="19050"/>
          </a:xfrm>
          <a:prstGeom prst="rect">
            <a:avLst/>
          </a:prstGeom>
          <a:noFill/>
          <a:ln>
            <a:noFill/>
          </a:ln>
        </p:spPr>
      </p:pic>
      <p:pic>
        <p:nvPicPr>
          <p:cNvPr id="756" name="Google Shape;756;p56"/>
          <p:cNvPicPr preferRelativeResize="0"/>
          <p:nvPr/>
        </p:nvPicPr>
        <p:blipFill rotWithShape="1">
          <a:blip r:embed="rId3">
            <a:alphaModFix/>
          </a:blip>
          <a:srcRect b="0" l="0" r="0" t="0"/>
          <a:stretch/>
        </p:blipFill>
        <p:spPr>
          <a:xfrm>
            <a:off x="6384925" y="4776787"/>
            <a:ext cx="1554162" cy="19050"/>
          </a:xfrm>
          <a:prstGeom prst="rect">
            <a:avLst/>
          </a:prstGeom>
          <a:noFill/>
          <a:ln>
            <a:noFill/>
          </a:ln>
        </p:spPr>
      </p:pic>
      <p:sp>
        <p:nvSpPr>
          <p:cNvPr id="757" name="Google Shape;757;p56"/>
          <p:cNvSpPr txBox="1"/>
          <p:nvPr/>
        </p:nvSpPr>
        <p:spPr>
          <a:xfrm>
            <a:off x="0" y="1585912"/>
            <a:ext cx="6384925" cy="3589337"/>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Average sale (ticket, transaction, invoice)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Times gross profit margin on average sale (sale less variable costs)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Equals gross profit per average sale ( </a:t>
            </a:r>
            <a:r>
              <a:rPr b="1" i="0" lang="en-US" sz="1400" u="none">
                <a:solidFill>
                  <a:srgbClr val="7B8364"/>
                </a:solidFill>
                <a:latin typeface="Corbel"/>
                <a:ea typeface="Corbel"/>
                <a:cs typeface="Corbel"/>
                <a:sym typeface="Corbel"/>
              </a:rPr>
              <a:t>A * B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Times the average repeat sales per year (per customer/client)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Equals the average customer/client value per year ( </a:t>
            </a:r>
            <a:r>
              <a:rPr b="1" i="0" lang="en-US" sz="1400" u="none">
                <a:solidFill>
                  <a:srgbClr val="7B8364"/>
                </a:solidFill>
                <a:latin typeface="Corbel"/>
                <a:ea typeface="Corbel"/>
                <a:cs typeface="Corbel"/>
                <a:sym typeface="Corbel"/>
              </a:rPr>
              <a:t>C * D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Times the average number of years of patronage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Equals the lifetime value of one customer/client ( </a:t>
            </a:r>
            <a:r>
              <a:rPr b="1" i="0" lang="en-US" sz="1400" u="none">
                <a:solidFill>
                  <a:srgbClr val="7B8364"/>
                </a:solidFill>
                <a:latin typeface="Corbel"/>
                <a:ea typeface="Corbel"/>
                <a:cs typeface="Corbel"/>
                <a:sym typeface="Corbel"/>
              </a:rPr>
              <a:t>E * F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So if your base monthly advertising investment averages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Then monthly customers/clients needed to break even ( </a:t>
            </a:r>
            <a:r>
              <a:rPr b="1" i="0" lang="en-US" sz="1400" u="none">
                <a:solidFill>
                  <a:srgbClr val="7B8364"/>
                </a:solidFill>
                <a:latin typeface="Corbel"/>
                <a:ea typeface="Corbel"/>
                <a:cs typeface="Corbel"/>
                <a:sym typeface="Corbel"/>
              </a:rPr>
              <a:t>H / G </a:t>
            </a:r>
            <a:r>
              <a:rPr b="1" i="0" lang="en-US" sz="1400" u="none">
                <a:solidFill>
                  <a:srgbClr val="00274D"/>
                </a:solidFill>
                <a:latin typeface="Corbel"/>
                <a:ea typeface="Corbel"/>
                <a:cs typeface="Corbel"/>
                <a:sym typeface="Corbel"/>
              </a:rPr>
              <a:t>) =</a:t>
            </a:r>
            <a:endParaRPr/>
          </a:p>
        </p:txBody>
      </p:sp>
      <p:sp>
        <p:nvSpPr>
          <p:cNvPr id="758" name="Google Shape;758;p56"/>
          <p:cNvSpPr txBox="1"/>
          <p:nvPr/>
        </p:nvSpPr>
        <p:spPr>
          <a:xfrm>
            <a:off x="6400800" y="1574800"/>
            <a:ext cx="4699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a:t>
            </a:r>
            <a:endParaRPr/>
          </a:p>
        </p:txBody>
      </p:sp>
      <p:sp>
        <p:nvSpPr>
          <p:cNvPr id="759" name="Google Shape;759;p56"/>
          <p:cNvSpPr txBox="1"/>
          <p:nvPr/>
        </p:nvSpPr>
        <p:spPr>
          <a:xfrm>
            <a:off x="6400800" y="1974850"/>
            <a:ext cx="4381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50%</a:t>
            </a:r>
            <a:endParaRPr/>
          </a:p>
        </p:txBody>
      </p:sp>
      <p:sp>
        <p:nvSpPr>
          <p:cNvPr id="760" name="Google Shape;760;p56"/>
          <p:cNvSpPr txBox="1"/>
          <p:nvPr/>
        </p:nvSpPr>
        <p:spPr>
          <a:xfrm>
            <a:off x="6400800" y="2403475"/>
            <a:ext cx="4635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$150</a:t>
            </a:r>
            <a:endParaRPr/>
          </a:p>
        </p:txBody>
      </p:sp>
      <p:sp>
        <p:nvSpPr>
          <p:cNvPr id="761" name="Google Shape;761;p56"/>
          <p:cNvSpPr txBox="1"/>
          <p:nvPr/>
        </p:nvSpPr>
        <p:spPr>
          <a:xfrm>
            <a:off x="6400800" y="2889250"/>
            <a:ext cx="2444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a:t>
            </a:r>
            <a:endParaRPr/>
          </a:p>
        </p:txBody>
      </p:sp>
      <p:sp>
        <p:nvSpPr>
          <p:cNvPr id="762" name="Google Shape;762;p56"/>
          <p:cNvSpPr txBox="1"/>
          <p:nvPr/>
        </p:nvSpPr>
        <p:spPr>
          <a:xfrm>
            <a:off x="6400800" y="3248025"/>
            <a:ext cx="4699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a:t>
            </a:r>
            <a:endParaRPr/>
          </a:p>
        </p:txBody>
      </p:sp>
      <p:sp>
        <p:nvSpPr>
          <p:cNvPr id="763" name="Google Shape;763;p56"/>
          <p:cNvSpPr txBox="1"/>
          <p:nvPr/>
        </p:nvSpPr>
        <p:spPr>
          <a:xfrm>
            <a:off x="6400800" y="3702050"/>
            <a:ext cx="2365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a:t>
            </a:r>
            <a:endParaRPr/>
          </a:p>
        </p:txBody>
      </p:sp>
      <p:sp>
        <p:nvSpPr>
          <p:cNvPr id="764" name="Google Shape;764;p56"/>
          <p:cNvSpPr txBox="1"/>
          <p:nvPr/>
        </p:nvSpPr>
        <p:spPr>
          <a:xfrm>
            <a:off x="6400800" y="41021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$900</a:t>
            </a:r>
            <a:endParaRPr/>
          </a:p>
        </p:txBody>
      </p:sp>
      <p:sp>
        <p:nvSpPr>
          <p:cNvPr id="765" name="Google Shape;765;p56"/>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$4,000</a:t>
            </a:r>
            <a:endParaRPr/>
          </a:p>
        </p:txBody>
      </p:sp>
      <p:pic>
        <p:nvPicPr>
          <p:cNvPr id="766" name="Google Shape;766;p56"/>
          <p:cNvPicPr preferRelativeResize="0"/>
          <p:nvPr/>
        </p:nvPicPr>
        <p:blipFill rotWithShape="1">
          <a:blip r:embed="rId3">
            <a:alphaModFix/>
          </a:blip>
          <a:srcRect b="0" l="0" r="0" t="0"/>
          <a:stretch/>
        </p:blipFill>
        <p:spPr>
          <a:xfrm>
            <a:off x="6384925" y="5141912"/>
            <a:ext cx="1554162" cy="19050"/>
          </a:xfrm>
          <a:prstGeom prst="rect">
            <a:avLst/>
          </a:prstGeom>
          <a:noFill/>
          <a:ln>
            <a:noFill/>
          </a:ln>
        </p:spPr>
      </p:pic>
      <p:sp>
        <p:nvSpPr>
          <p:cNvPr id="767" name="Google Shape;767;p56"/>
          <p:cNvSpPr txBox="1"/>
          <p:nvPr/>
        </p:nvSpPr>
        <p:spPr>
          <a:xfrm>
            <a:off x="6400800" y="48656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57"/>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Digital ROI Calculator – Plan B  </a:t>
            </a:r>
            <a:endParaRPr/>
          </a:p>
        </p:txBody>
      </p:sp>
      <p:sp>
        <p:nvSpPr>
          <p:cNvPr id="773" name="Google Shape;773;p57"/>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pic>
        <p:nvPicPr>
          <p:cNvPr id="774" name="Google Shape;774;p57"/>
          <p:cNvPicPr preferRelativeResize="0"/>
          <p:nvPr/>
        </p:nvPicPr>
        <p:blipFill rotWithShape="1">
          <a:blip r:embed="rId3">
            <a:alphaModFix/>
          </a:blip>
          <a:srcRect b="0" l="0" r="0" t="0"/>
          <a:stretch/>
        </p:blipFill>
        <p:spPr>
          <a:xfrm>
            <a:off x="6316662" y="1468437"/>
            <a:ext cx="1554162" cy="19050"/>
          </a:xfrm>
          <a:prstGeom prst="rect">
            <a:avLst/>
          </a:prstGeom>
          <a:noFill/>
          <a:ln>
            <a:noFill/>
          </a:ln>
        </p:spPr>
      </p:pic>
      <p:pic>
        <p:nvPicPr>
          <p:cNvPr id="775" name="Google Shape;775;p57"/>
          <p:cNvPicPr preferRelativeResize="0"/>
          <p:nvPr/>
        </p:nvPicPr>
        <p:blipFill rotWithShape="1">
          <a:blip r:embed="rId3">
            <a:alphaModFix/>
          </a:blip>
          <a:srcRect b="0" l="0" r="0" t="0"/>
          <a:stretch/>
        </p:blipFill>
        <p:spPr>
          <a:xfrm>
            <a:off x="6324600" y="1873250"/>
            <a:ext cx="1554162" cy="19050"/>
          </a:xfrm>
          <a:prstGeom prst="rect">
            <a:avLst/>
          </a:prstGeom>
          <a:noFill/>
          <a:ln>
            <a:noFill/>
          </a:ln>
        </p:spPr>
      </p:pic>
      <p:pic>
        <p:nvPicPr>
          <p:cNvPr id="776" name="Google Shape;776;p57"/>
          <p:cNvPicPr preferRelativeResize="0"/>
          <p:nvPr/>
        </p:nvPicPr>
        <p:blipFill rotWithShape="1">
          <a:blip r:embed="rId3">
            <a:alphaModFix/>
          </a:blip>
          <a:srcRect b="0" l="0" r="0" t="0"/>
          <a:stretch/>
        </p:blipFill>
        <p:spPr>
          <a:xfrm>
            <a:off x="6324600" y="2314575"/>
            <a:ext cx="1554162" cy="19050"/>
          </a:xfrm>
          <a:prstGeom prst="rect">
            <a:avLst/>
          </a:prstGeom>
          <a:noFill/>
          <a:ln>
            <a:noFill/>
          </a:ln>
        </p:spPr>
      </p:pic>
      <p:pic>
        <p:nvPicPr>
          <p:cNvPr id="777" name="Google Shape;777;p57"/>
          <p:cNvPicPr preferRelativeResize="0"/>
          <p:nvPr/>
        </p:nvPicPr>
        <p:blipFill rotWithShape="1">
          <a:blip r:embed="rId3">
            <a:alphaModFix/>
          </a:blip>
          <a:srcRect b="0" l="0" r="0" t="0"/>
          <a:stretch/>
        </p:blipFill>
        <p:spPr>
          <a:xfrm>
            <a:off x="6324600" y="2776537"/>
            <a:ext cx="1554162" cy="19050"/>
          </a:xfrm>
          <a:prstGeom prst="rect">
            <a:avLst/>
          </a:prstGeom>
          <a:noFill/>
          <a:ln>
            <a:noFill/>
          </a:ln>
        </p:spPr>
      </p:pic>
      <p:pic>
        <p:nvPicPr>
          <p:cNvPr id="778" name="Google Shape;778;p57"/>
          <p:cNvPicPr preferRelativeResize="0"/>
          <p:nvPr/>
        </p:nvPicPr>
        <p:blipFill rotWithShape="1">
          <a:blip r:embed="rId3">
            <a:alphaModFix/>
          </a:blip>
          <a:srcRect b="0" l="0" r="0" t="0"/>
          <a:stretch/>
        </p:blipFill>
        <p:spPr>
          <a:xfrm>
            <a:off x="6324600" y="3146425"/>
            <a:ext cx="1554162" cy="19050"/>
          </a:xfrm>
          <a:prstGeom prst="rect">
            <a:avLst/>
          </a:prstGeom>
          <a:noFill/>
          <a:ln>
            <a:noFill/>
          </a:ln>
        </p:spPr>
      </p:pic>
      <p:pic>
        <p:nvPicPr>
          <p:cNvPr id="779" name="Google Shape;779;p57"/>
          <p:cNvPicPr preferRelativeResize="0"/>
          <p:nvPr/>
        </p:nvPicPr>
        <p:blipFill rotWithShape="1">
          <a:blip r:embed="rId3">
            <a:alphaModFix/>
          </a:blip>
          <a:srcRect b="0" l="0" r="0" t="0"/>
          <a:stretch/>
        </p:blipFill>
        <p:spPr>
          <a:xfrm>
            <a:off x="6324600" y="3600450"/>
            <a:ext cx="1554162" cy="19050"/>
          </a:xfrm>
          <a:prstGeom prst="rect">
            <a:avLst/>
          </a:prstGeom>
          <a:noFill/>
          <a:ln>
            <a:noFill/>
          </a:ln>
        </p:spPr>
      </p:pic>
      <p:pic>
        <p:nvPicPr>
          <p:cNvPr id="780" name="Google Shape;780;p57"/>
          <p:cNvPicPr preferRelativeResize="0"/>
          <p:nvPr/>
        </p:nvPicPr>
        <p:blipFill rotWithShape="1">
          <a:blip r:embed="rId3">
            <a:alphaModFix/>
          </a:blip>
          <a:srcRect b="0" l="0" r="0" t="0"/>
          <a:stretch/>
        </p:blipFill>
        <p:spPr>
          <a:xfrm>
            <a:off x="6324600" y="3998912"/>
            <a:ext cx="1554162" cy="19050"/>
          </a:xfrm>
          <a:prstGeom prst="rect">
            <a:avLst/>
          </a:prstGeom>
          <a:noFill/>
          <a:ln>
            <a:noFill/>
          </a:ln>
        </p:spPr>
      </p:pic>
      <p:pic>
        <p:nvPicPr>
          <p:cNvPr id="781" name="Google Shape;781;p57"/>
          <p:cNvPicPr preferRelativeResize="0"/>
          <p:nvPr/>
        </p:nvPicPr>
        <p:blipFill rotWithShape="1">
          <a:blip r:embed="rId3">
            <a:alphaModFix/>
          </a:blip>
          <a:srcRect b="0" l="0" r="0" t="0"/>
          <a:stretch/>
        </p:blipFill>
        <p:spPr>
          <a:xfrm>
            <a:off x="6384925" y="4421187"/>
            <a:ext cx="1554162" cy="19050"/>
          </a:xfrm>
          <a:prstGeom prst="rect">
            <a:avLst/>
          </a:prstGeom>
          <a:noFill/>
          <a:ln>
            <a:noFill/>
          </a:ln>
        </p:spPr>
      </p:pic>
      <p:sp>
        <p:nvSpPr>
          <p:cNvPr id="782" name="Google Shape;782;p57"/>
          <p:cNvSpPr txBox="1"/>
          <p:nvPr/>
        </p:nvSpPr>
        <p:spPr>
          <a:xfrm>
            <a:off x="0" y="1230312"/>
            <a:ext cx="6384925" cy="5238750"/>
          </a:xfrm>
          <a:prstGeom prst="rect">
            <a:avLst/>
          </a:prstGeom>
          <a:noFill/>
          <a:ln>
            <a:noFill/>
          </a:ln>
        </p:spPr>
        <p:txBody>
          <a:bodyPr anchorCtr="0" anchor="t" bIns="41125" lIns="82275" spcFirstLastPara="1" rIns="82275" wrap="square" tIns="41125">
            <a:noAutofit/>
          </a:bodyPr>
          <a:lstStyle/>
          <a:p>
            <a:pPr indent="-307975" lvl="1" marL="457200" marR="0" rtl="0" algn="r">
              <a:lnSpc>
                <a:spcPct val="95000"/>
              </a:lnSpc>
              <a:spcBef>
                <a:spcPts val="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A. Monthly Digital Investment =</a:t>
            </a:r>
            <a:endParaRPr b="0" i="0" sz="1800" u="none" cap="none" strike="noStrike">
              <a:solidFill>
                <a:srgbClr val="00274D"/>
              </a:solidFill>
              <a:latin typeface="Corbel"/>
              <a:ea typeface="Corbel"/>
              <a:cs typeface="Corbel"/>
              <a:sym typeface="Corbel"/>
            </a:endParaRPr>
          </a:p>
          <a:p>
            <a:pPr indent="-307975" lvl="1" marL="457200" marR="0" rtl="0" algn="r">
              <a:lnSpc>
                <a:spcPct val="95000"/>
              </a:lnSpc>
              <a:spcBef>
                <a:spcPts val="1600"/>
              </a:spcBef>
              <a:spcAft>
                <a:spcPts val="0"/>
              </a:spcAft>
              <a:buClr>
                <a:srgbClr val="00274D"/>
              </a:buClr>
              <a:buSzPts val="1400"/>
              <a:buFont typeface="Corbel"/>
              <a:buNone/>
            </a:pPr>
            <a:r>
              <a:rPr b="1" i="0" lang="en-US" sz="1400" u="none" cap="none" strike="noStrike">
                <a:solidFill>
                  <a:srgbClr val="00274D"/>
                </a:solidFill>
                <a:latin typeface="Corbel"/>
                <a:ea typeface="Corbel"/>
                <a:cs typeface="Corbel"/>
                <a:sym typeface="Corbel"/>
              </a:rPr>
              <a:t>B. Cost Per Thousand ( CPM ) =</a:t>
            </a:r>
            <a:endParaRPr b="0" i="0" sz="1800" u="none" cap="none" strike="noStrik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C. Monthly Impressions ( </a:t>
            </a:r>
            <a:r>
              <a:rPr b="1" i="0" lang="en-US" sz="1400" u="none">
                <a:solidFill>
                  <a:srgbClr val="7B8364"/>
                </a:solidFill>
                <a:latin typeface="Corbel"/>
                <a:ea typeface="Corbel"/>
                <a:cs typeface="Corbel"/>
                <a:sym typeface="Corbel"/>
              </a:rPr>
              <a:t>= A / B * 1,000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D. Click Through Rate ( .01%, .1%, etc.)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E. Monthly # Clicks ( </a:t>
            </a:r>
            <a:r>
              <a:rPr b="1" i="0" lang="en-US" sz="1400" u="none">
                <a:solidFill>
                  <a:srgbClr val="7B8364"/>
                </a:solidFill>
                <a:latin typeface="Corbel"/>
                <a:ea typeface="Corbel"/>
                <a:cs typeface="Corbel"/>
                <a:sym typeface="Corbel"/>
              </a:rPr>
              <a:t>= C * D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F. Cost Per Click ( </a:t>
            </a:r>
            <a:r>
              <a:rPr b="1" i="0" lang="en-US" sz="1400" u="none">
                <a:solidFill>
                  <a:srgbClr val="7B8364"/>
                </a:solidFill>
                <a:latin typeface="Corbel"/>
                <a:ea typeface="Corbel"/>
                <a:cs typeface="Corbel"/>
                <a:sym typeface="Corbel"/>
              </a:rPr>
              <a:t>= A / E </a:t>
            </a:r>
            <a:r>
              <a:rPr b="1" i="0" lang="en-US" sz="1400" u="none">
                <a:solidFill>
                  <a:srgbClr val="00274D"/>
                </a:solidFill>
                <a:latin typeface="Corbel"/>
                <a:ea typeface="Corbel"/>
                <a:cs typeface="Corbel"/>
                <a:sym typeface="Corbel"/>
              </a:rPr>
              <a:t>)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G. Sales Conversion Percentage ( 2%, 10%, etc.) =</a:t>
            </a:r>
            <a:endParaRPr b="0" i="0" sz="1800" u="none">
              <a:solidFill>
                <a:srgbClr val="00274D"/>
              </a:solidFill>
              <a:latin typeface="Corbel"/>
              <a:ea typeface="Corbel"/>
              <a:cs typeface="Corbel"/>
              <a:sym typeface="Corbel"/>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 Monthly Number of Conversions ( </a:t>
            </a:r>
            <a:r>
              <a:rPr b="1" i="0" lang="en-US" sz="1400" u="none">
                <a:solidFill>
                  <a:srgbClr val="7B8364"/>
                </a:solidFill>
                <a:latin typeface="Corbel"/>
                <a:ea typeface="Corbel"/>
                <a:cs typeface="Corbel"/>
                <a:sym typeface="Corbel"/>
              </a:rPr>
              <a:t>= E * G </a:t>
            </a:r>
            <a:r>
              <a:rPr b="1" i="0" lang="en-US" sz="1400" u="none">
                <a:solidFill>
                  <a:srgbClr val="00274D"/>
                </a:solidFill>
                <a:latin typeface="Corbel"/>
                <a:ea typeface="Corbel"/>
                <a:cs typeface="Corbel"/>
                <a:sym typeface="Corbel"/>
              </a:rPr>
              <a:t>) =</a:t>
            </a:r>
            <a:endParaRPr/>
          </a:p>
          <a:p>
            <a:pPr indent="-88900" lvl="0" marL="0" marR="0" rtl="0" algn="r">
              <a:lnSpc>
                <a:spcPct val="95000"/>
              </a:lnSpc>
              <a:spcBef>
                <a:spcPts val="1600"/>
              </a:spcBef>
              <a:spcAft>
                <a:spcPts val="0"/>
              </a:spcAft>
              <a:buClr>
                <a:srgbClr val="00274D"/>
              </a:buClr>
              <a:buSzPts val="1400"/>
              <a:buFont typeface="Corbel"/>
              <a:buAutoNum type="romanUcPeriod"/>
            </a:pPr>
            <a:r>
              <a:rPr b="1" i="0" lang="en-US" sz="1400" u="none">
                <a:solidFill>
                  <a:srgbClr val="00274D"/>
                </a:solidFill>
                <a:latin typeface="Corbel"/>
                <a:ea typeface="Corbel"/>
                <a:cs typeface="Corbel"/>
                <a:sym typeface="Corbel"/>
              </a:rPr>
              <a:t> Cost per Conversion ( </a:t>
            </a:r>
            <a:r>
              <a:rPr b="1" i="0" lang="en-US" sz="1400" u="none">
                <a:solidFill>
                  <a:srgbClr val="7B8364"/>
                </a:solidFill>
                <a:latin typeface="Corbel"/>
                <a:ea typeface="Corbel"/>
                <a:cs typeface="Corbel"/>
                <a:sym typeface="Corbel"/>
              </a:rPr>
              <a:t>= A / H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J. Project Gross Profit Per Conversion ($100, $1,000, etc.)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K. Monthly Gross Profit Generated From all Conversions ( </a:t>
            </a:r>
            <a:r>
              <a:rPr b="1" i="0" lang="en-US" sz="1400" u="none">
                <a:solidFill>
                  <a:srgbClr val="7B8364"/>
                </a:solidFill>
                <a:latin typeface="Corbel"/>
                <a:ea typeface="Corbel"/>
                <a:cs typeface="Corbel"/>
                <a:sym typeface="Corbel"/>
              </a:rPr>
              <a:t>= H * J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L. $ Monthly Return on Investment ( </a:t>
            </a:r>
            <a:r>
              <a:rPr b="1" i="0" lang="en-US" sz="1400" u="none">
                <a:solidFill>
                  <a:srgbClr val="7B8364"/>
                </a:solidFill>
                <a:latin typeface="Corbel"/>
                <a:ea typeface="Corbel"/>
                <a:cs typeface="Corbel"/>
                <a:sym typeface="Corbel"/>
              </a:rPr>
              <a:t>= K – A </a:t>
            </a:r>
            <a:r>
              <a:rPr b="1" i="0" lang="en-US" sz="1400" u="none">
                <a:solidFill>
                  <a:srgbClr val="00274D"/>
                </a:solidFill>
                <a:latin typeface="Corbel"/>
                <a:ea typeface="Corbel"/>
                <a:cs typeface="Corbel"/>
                <a:sym typeface="Corbel"/>
              </a:rPr>
              <a:t>) =</a:t>
            </a:r>
            <a:endParaRPr/>
          </a:p>
          <a:p>
            <a:pPr indent="0" lvl="0" marL="0" marR="0" rtl="0" algn="r">
              <a:lnSpc>
                <a:spcPct val="95000"/>
              </a:lnSpc>
              <a:spcBef>
                <a:spcPts val="160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M. % Monthly Return on Investment ( </a:t>
            </a:r>
            <a:r>
              <a:rPr b="1" i="0" lang="en-US" sz="1400" u="none">
                <a:solidFill>
                  <a:srgbClr val="7B8364"/>
                </a:solidFill>
                <a:latin typeface="Corbel"/>
                <a:ea typeface="Corbel"/>
                <a:cs typeface="Corbel"/>
                <a:sym typeface="Corbel"/>
              </a:rPr>
              <a:t>= L / A </a:t>
            </a:r>
            <a:r>
              <a:rPr b="1" i="0" lang="en-US" sz="1400" u="none">
                <a:solidFill>
                  <a:srgbClr val="00274D"/>
                </a:solidFill>
                <a:latin typeface="Corbel"/>
                <a:ea typeface="Corbel"/>
                <a:cs typeface="Corbel"/>
                <a:sym typeface="Corbel"/>
              </a:rPr>
              <a:t>) =  </a:t>
            </a:r>
            <a:endParaRPr/>
          </a:p>
        </p:txBody>
      </p:sp>
      <p:sp>
        <p:nvSpPr>
          <p:cNvPr id="783" name="Google Shape;783;p57"/>
          <p:cNvSpPr txBox="1"/>
          <p:nvPr/>
        </p:nvSpPr>
        <p:spPr>
          <a:xfrm>
            <a:off x="6400800" y="1219200"/>
            <a:ext cx="5889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a:t>
            </a:r>
            <a:endParaRPr/>
          </a:p>
        </p:txBody>
      </p:sp>
      <p:sp>
        <p:nvSpPr>
          <p:cNvPr id="784" name="Google Shape;784;p57"/>
          <p:cNvSpPr txBox="1"/>
          <p:nvPr/>
        </p:nvSpPr>
        <p:spPr>
          <a:xfrm>
            <a:off x="6400800" y="1619250"/>
            <a:ext cx="5889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a:t>
            </a:r>
            <a:endParaRPr/>
          </a:p>
        </p:txBody>
      </p:sp>
      <p:sp>
        <p:nvSpPr>
          <p:cNvPr id="785" name="Google Shape;785;p57"/>
          <p:cNvSpPr txBox="1"/>
          <p:nvPr/>
        </p:nvSpPr>
        <p:spPr>
          <a:xfrm>
            <a:off x="6400800" y="2047875"/>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100,000</a:t>
            </a:r>
            <a:endParaRPr/>
          </a:p>
        </p:txBody>
      </p:sp>
      <p:sp>
        <p:nvSpPr>
          <p:cNvPr id="786" name="Google Shape;786;p57"/>
          <p:cNvSpPr txBox="1"/>
          <p:nvPr/>
        </p:nvSpPr>
        <p:spPr>
          <a:xfrm>
            <a:off x="6400800" y="2533650"/>
            <a:ext cx="5619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0.02%</a:t>
            </a:r>
            <a:endParaRPr/>
          </a:p>
        </p:txBody>
      </p:sp>
      <p:sp>
        <p:nvSpPr>
          <p:cNvPr id="787" name="Google Shape;787;p57"/>
          <p:cNvSpPr txBox="1"/>
          <p:nvPr/>
        </p:nvSpPr>
        <p:spPr>
          <a:xfrm>
            <a:off x="6400800" y="2892425"/>
            <a:ext cx="3206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20</a:t>
            </a:r>
            <a:endParaRPr/>
          </a:p>
        </p:txBody>
      </p:sp>
      <p:sp>
        <p:nvSpPr>
          <p:cNvPr id="788" name="Google Shape;788;p57"/>
          <p:cNvSpPr txBox="1"/>
          <p:nvPr/>
        </p:nvSpPr>
        <p:spPr>
          <a:xfrm>
            <a:off x="6400800" y="3346450"/>
            <a:ext cx="3905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$50</a:t>
            </a:r>
            <a:endParaRPr/>
          </a:p>
        </p:txBody>
      </p:sp>
      <p:sp>
        <p:nvSpPr>
          <p:cNvPr id="789" name="Google Shape;789;p57"/>
          <p:cNvSpPr txBox="1"/>
          <p:nvPr/>
        </p:nvSpPr>
        <p:spPr>
          <a:xfrm>
            <a:off x="6400800" y="3746500"/>
            <a:ext cx="21717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a:t>
            </a:r>
            <a:endParaRPr/>
          </a:p>
        </p:txBody>
      </p:sp>
      <p:sp>
        <p:nvSpPr>
          <p:cNvPr id="790" name="Google Shape;790;p57"/>
          <p:cNvSpPr txBox="1"/>
          <p:nvPr/>
        </p:nvSpPr>
        <p:spPr>
          <a:xfrm>
            <a:off x="6400800" y="41544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pic>
        <p:nvPicPr>
          <p:cNvPr id="791" name="Google Shape;791;p57"/>
          <p:cNvPicPr preferRelativeResize="0"/>
          <p:nvPr/>
        </p:nvPicPr>
        <p:blipFill rotWithShape="1">
          <a:blip r:embed="rId3">
            <a:alphaModFix/>
          </a:blip>
          <a:srcRect b="0" l="0" r="0" t="0"/>
          <a:stretch/>
        </p:blipFill>
        <p:spPr>
          <a:xfrm>
            <a:off x="6384925" y="4786312"/>
            <a:ext cx="1554162" cy="19050"/>
          </a:xfrm>
          <a:prstGeom prst="rect">
            <a:avLst/>
          </a:prstGeom>
          <a:noFill/>
          <a:ln>
            <a:noFill/>
          </a:ln>
        </p:spPr>
      </p:pic>
      <p:pic>
        <p:nvPicPr>
          <p:cNvPr id="792" name="Google Shape;792;p57"/>
          <p:cNvPicPr preferRelativeResize="0"/>
          <p:nvPr/>
        </p:nvPicPr>
        <p:blipFill rotWithShape="1">
          <a:blip r:embed="rId3">
            <a:alphaModFix/>
          </a:blip>
          <a:srcRect b="0" l="0" r="0" t="0"/>
          <a:stretch/>
        </p:blipFill>
        <p:spPr>
          <a:xfrm>
            <a:off x="6369050" y="5186362"/>
            <a:ext cx="1554162" cy="19050"/>
          </a:xfrm>
          <a:prstGeom prst="rect">
            <a:avLst/>
          </a:prstGeom>
          <a:noFill/>
          <a:ln>
            <a:noFill/>
          </a:ln>
        </p:spPr>
      </p:pic>
      <p:sp>
        <p:nvSpPr>
          <p:cNvPr id="793" name="Google Shape;793;p57"/>
          <p:cNvSpPr txBox="1"/>
          <p:nvPr/>
        </p:nvSpPr>
        <p:spPr>
          <a:xfrm>
            <a:off x="6400800" y="4510087"/>
            <a:ext cx="2332037" cy="266700"/>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$2,500</a:t>
            </a:r>
            <a:endParaRPr/>
          </a:p>
        </p:txBody>
      </p:sp>
      <p:sp>
        <p:nvSpPr>
          <p:cNvPr id="794" name="Google Shape;794;p57"/>
          <p:cNvSpPr txBox="1"/>
          <p:nvPr/>
        </p:nvSpPr>
        <p:spPr>
          <a:xfrm>
            <a:off x="6400800" y="4918075"/>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$3,333</a:t>
            </a:r>
            <a:endParaRPr/>
          </a:p>
        </p:txBody>
      </p:sp>
      <p:pic>
        <p:nvPicPr>
          <p:cNvPr id="795" name="Google Shape;795;p57"/>
          <p:cNvPicPr preferRelativeResize="0"/>
          <p:nvPr/>
        </p:nvPicPr>
        <p:blipFill rotWithShape="1">
          <a:blip r:embed="rId3">
            <a:alphaModFix/>
          </a:blip>
          <a:srcRect b="0" l="0" r="0" t="0"/>
          <a:stretch/>
        </p:blipFill>
        <p:spPr>
          <a:xfrm>
            <a:off x="6369050" y="5969000"/>
            <a:ext cx="1554162" cy="19050"/>
          </a:xfrm>
          <a:prstGeom prst="rect">
            <a:avLst/>
          </a:prstGeom>
          <a:noFill/>
          <a:ln>
            <a:noFill/>
          </a:ln>
        </p:spPr>
      </p:pic>
      <p:pic>
        <p:nvPicPr>
          <p:cNvPr id="796" name="Google Shape;796;p57"/>
          <p:cNvPicPr preferRelativeResize="0"/>
          <p:nvPr/>
        </p:nvPicPr>
        <p:blipFill rotWithShape="1">
          <a:blip r:embed="rId3">
            <a:alphaModFix/>
          </a:blip>
          <a:srcRect b="0" l="0" r="0" t="0"/>
          <a:stretch/>
        </p:blipFill>
        <p:spPr>
          <a:xfrm>
            <a:off x="6369050" y="5588000"/>
            <a:ext cx="1554162" cy="19050"/>
          </a:xfrm>
          <a:prstGeom prst="rect">
            <a:avLst/>
          </a:prstGeom>
          <a:noFill/>
          <a:ln>
            <a:noFill/>
          </a:ln>
        </p:spPr>
      </p:pic>
      <p:sp>
        <p:nvSpPr>
          <p:cNvPr id="797" name="Google Shape;797;p57"/>
          <p:cNvSpPr txBox="1"/>
          <p:nvPr/>
        </p:nvSpPr>
        <p:spPr>
          <a:xfrm>
            <a:off x="6400800" y="5334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$1,333</a:t>
            </a:r>
            <a:endParaRPr/>
          </a:p>
        </p:txBody>
      </p:sp>
      <p:sp>
        <p:nvSpPr>
          <p:cNvPr id="798" name="Google Shape;798;p57"/>
          <p:cNvSpPr txBox="1"/>
          <p:nvPr/>
        </p:nvSpPr>
        <p:spPr>
          <a:xfrm>
            <a:off x="6400800" y="5715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$333</a:t>
            </a:r>
            <a:endParaRPr/>
          </a:p>
        </p:txBody>
      </p:sp>
      <p:pic>
        <p:nvPicPr>
          <p:cNvPr id="799" name="Google Shape;799;p57"/>
          <p:cNvPicPr preferRelativeResize="0"/>
          <p:nvPr/>
        </p:nvPicPr>
        <p:blipFill rotWithShape="1">
          <a:blip r:embed="rId3">
            <a:alphaModFix/>
          </a:blip>
          <a:srcRect b="0" l="0" r="0" t="0"/>
          <a:stretch/>
        </p:blipFill>
        <p:spPr>
          <a:xfrm>
            <a:off x="6369050" y="6350000"/>
            <a:ext cx="1554162" cy="19050"/>
          </a:xfrm>
          <a:prstGeom prst="rect">
            <a:avLst/>
          </a:prstGeom>
          <a:noFill/>
          <a:ln>
            <a:noFill/>
          </a:ln>
        </p:spPr>
      </p:pic>
      <p:sp>
        <p:nvSpPr>
          <p:cNvPr id="800" name="Google Shape;800;p57"/>
          <p:cNvSpPr txBox="1"/>
          <p:nvPr/>
        </p:nvSpPr>
        <p:spPr>
          <a:xfrm>
            <a:off x="6400800" y="6096000"/>
            <a:ext cx="2332037" cy="268287"/>
          </a:xfrm>
          <a:prstGeom prst="rect">
            <a:avLst/>
          </a:prstGeom>
          <a:noFill/>
          <a:ln>
            <a:noFill/>
          </a:ln>
        </p:spPr>
        <p:txBody>
          <a:bodyPr anchorCtr="0" anchor="b"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58"/>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806" name="Google Shape;806;p58"/>
          <p:cNvSpPr txBox="1"/>
          <p:nvPr/>
        </p:nvSpPr>
        <p:spPr>
          <a:xfrm>
            <a:off x="496887" y="1071562"/>
            <a:ext cx="19780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For the benefit of the client,</a:t>
            </a:r>
            <a:endParaRPr/>
          </a:p>
        </p:txBody>
      </p:sp>
      <p:sp>
        <p:nvSpPr>
          <p:cNvPr id="807" name="Google Shape;807;p58"/>
          <p:cNvSpPr txBox="1"/>
          <p:nvPr/>
        </p:nvSpPr>
        <p:spPr>
          <a:xfrm>
            <a:off x="5351462" y="1060450"/>
            <a:ext cx="3335337" cy="176212"/>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agrees to develop a marketing strategy to help</a:t>
            </a:r>
            <a:r>
              <a:rPr b="0" i="0" lang="en-US" sz="1200" u="none">
                <a:solidFill>
                  <a:srgbClr val="000000"/>
                </a:solidFill>
                <a:latin typeface="Arial"/>
                <a:ea typeface="Arial"/>
                <a:cs typeface="Arial"/>
                <a:sym typeface="Arial"/>
              </a:rPr>
              <a:t>:</a:t>
            </a:r>
            <a:endParaRPr/>
          </a:p>
        </p:txBody>
      </p:sp>
      <p:sp>
        <p:nvSpPr>
          <p:cNvPr id="808" name="Google Shape;808;p58"/>
          <p:cNvSpPr txBox="1"/>
          <p:nvPr/>
        </p:nvSpPr>
        <p:spPr>
          <a:xfrm>
            <a:off x="2435225" y="1014412"/>
            <a:ext cx="2916237"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sng">
                <a:solidFill>
                  <a:schemeClr val="dk1"/>
                </a:solidFill>
                <a:latin typeface="Arial"/>
                <a:ea typeface="Arial"/>
                <a:cs typeface="Arial"/>
                <a:sym typeface="Arial"/>
              </a:rPr>
              <a:t>WWWW</a:t>
            </a:r>
            <a:endParaRPr/>
          </a:p>
        </p:txBody>
      </p:sp>
      <p:sp>
        <p:nvSpPr>
          <p:cNvPr id="809" name="Google Shape;809;p58"/>
          <p:cNvSpPr txBox="1"/>
          <p:nvPr/>
        </p:nvSpPr>
        <p:spPr>
          <a:xfrm>
            <a:off x="0" y="3048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2294A"/>
              </a:buClr>
              <a:buSzPts val="4000"/>
              <a:buFont typeface="Corbel"/>
              <a:buNone/>
            </a:pPr>
            <a:r>
              <a:rPr b="1" i="0" lang="en-US" sz="4000" u="none">
                <a:solidFill>
                  <a:srgbClr val="12294A"/>
                </a:solidFill>
                <a:latin typeface="Corbel"/>
                <a:ea typeface="Corbel"/>
                <a:cs typeface="Corbel"/>
                <a:sym typeface="Corbel"/>
              </a:rPr>
              <a:t>Plan A  </a:t>
            </a:r>
            <a:endParaRPr/>
          </a:p>
        </p:txBody>
      </p:sp>
      <p:sp>
        <p:nvSpPr>
          <p:cNvPr id="810" name="Google Shape;810;p58"/>
          <p:cNvSpPr txBox="1"/>
          <p:nvPr/>
        </p:nvSpPr>
        <p:spPr>
          <a:xfrm>
            <a:off x="2479675" y="1320800"/>
            <a:ext cx="3778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1. </a:t>
            </a:r>
            <a:endParaRPr/>
          </a:p>
        </p:txBody>
      </p:sp>
      <p:sp>
        <p:nvSpPr>
          <p:cNvPr id="811" name="Google Shape;811;p58"/>
          <p:cNvSpPr txBox="1"/>
          <p:nvPr/>
        </p:nvSpPr>
        <p:spPr>
          <a:xfrm>
            <a:off x="2479675" y="1612900"/>
            <a:ext cx="309562"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2. </a:t>
            </a:r>
            <a:endParaRPr/>
          </a:p>
        </p:txBody>
      </p:sp>
      <p:sp>
        <p:nvSpPr>
          <p:cNvPr id="812" name="Google Shape;812;p58"/>
          <p:cNvSpPr txBox="1"/>
          <p:nvPr/>
        </p:nvSpPr>
        <p:spPr>
          <a:xfrm>
            <a:off x="2479675" y="1916112"/>
            <a:ext cx="30956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3. </a:t>
            </a:r>
            <a:endParaRPr/>
          </a:p>
        </p:txBody>
      </p:sp>
      <p:sp>
        <p:nvSpPr>
          <p:cNvPr id="813" name="Google Shape;813;p58"/>
          <p:cNvSpPr txBox="1"/>
          <p:nvPr/>
        </p:nvSpPr>
        <p:spPr>
          <a:xfrm>
            <a:off x="2789237" y="1268412"/>
            <a:ext cx="5691187" cy="2667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Initiate Cause Marketing Programs</a:t>
            </a:r>
            <a:endParaRPr/>
          </a:p>
        </p:txBody>
      </p:sp>
      <p:sp>
        <p:nvSpPr>
          <p:cNvPr id="814" name="Google Shape;814;p58"/>
          <p:cNvSpPr txBox="1"/>
          <p:nvPr/>
        </p:nvSpPr>
        <p:spPr>
          <a:xfrm>
            <a:off x="2789237" y="1558925"/>
            <a:ext cx="56911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Tech recruitment</a:t>
            </a:r>
            <a:endParaRPr/>
          </a:p>
        </p:txBody>
      </p:sp>
      <p:sp>
        <p:nvSpPr>
          <p:cNvPr id="815" name="Google Shape;815;p58"/>
          <p:cNvSpPr txBox="1"/>
          <p:nvPr/>
        </p:nvSpPr>
        <p:spPr>
          <a:xfrm>
            <a:off x="2789237" y="1855787"/>
            <a:ext cx="56911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Expand Target Consumers (by age, sex, geography)</a:t>
            </a:r>
            <a:endParaRPr/>
          </a:p>
        </p:txBody>
      </p:sp>
      <p:sp>
        <p:nvSpPr>
          <p:cNvPr id="816" name="Google Shape;816;p58"/>
          <p:cNvSpPr txBox="1"/>
          <p:nvPr/>
        </p:nvSpPr>
        <p:spPr>
          <a:xfrm>
            <a:off x="498475" y="2238375"/>
            <a:ext cx="2386012"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 return for fulfilling stated goals, </a:t>
            </a:r>
            <a:endParaRPr/>
          </a:p>
        </p:txBody>
      </p:sp>
      <p:sp>
        <p:nvSpPr>
          <p:cNvPr id="817" name="Google Shape;817;p58"/>
          <p:cNvSpPr txBox="1"/>
          <p:nvPr/>
        </p:nvSpPr>
        <p:spPr>
          <a:xfrm>
            <a:off x="381000" y="3956050"/>
            <a:ext cx="8382000" cy="369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rPr b="1" i="0" lang="en-US" sz="800" u="none">
                <a:solidFill>
                  <a:schemeClr val="dk1"/>
                </a:solidFill>
                <a:latin typeface="Arial"/>
                <a:ea typeface="Arial"/>
                <a:cs typeface="Arial"/>
                <a:sym typeface="Arial"/>
              </a:rPr>
              <a:t>Client may cancel after 13 weeks from schedule start date with two weeks’ notice and no short rate. This offer is good for 10 business days from the date of presentation. In accordance with Paragraphs 49 and 50 of United States Federal Communications Commission Report and Order No. FCC 07-217, this station will not discriminate in any contract for advertising on the basis of race or ethnicity, and all such contracts will be evaluated, accepted, negotiated and completed without regard to race or ethnicity.</a:t>
            </a:r>
            <a:endParaRPr/>
          </a:p>
        </p:txBody>
      </p:sp>
      <p:sp>
        <p:nvSpPr>
          <p:cNvPr id="818" name="Google Shape;818;p58"/>
          <p:cNvSpPr txBox="1"/>
          <p:nvPr/>
        </p:nvSpPr>
        <p:spPr>
          <a:xfrm>
            <a:off x="498475" y="4610100"/>
            <a:ext cx="7708900"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sng">
                <a:solidFill>
                  <a:srgbClr val="000000"/>
                </a:solidFill>
                <a:latin typeface="Arial"/>
                <a:ea typeface="Arial"/>
                <a:cs typeface="Arial"/>
                <a:sym typeface="Arial"/>
              </a:rPr>
              <a:t>Analysis of Schedule:</a:t>
            </a:r>
            <a:endParaRPr/>
          </a:p>
        </p:txBody>
      </p:sp>
      <p:sp>
        <p:nvSpPr>
          <p:cNvPr id="819" name="Google Shape;819;p58"/>
          <p:cNvSpPr txBox="1"/>
          <p:nvPr/>
        </p:nvSpPr>
        <p:spPr>
          <a:xfrm>
            <a:off x="527050" y="4876800"/>
            <a:ext cx="3273425"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AVERAGE MONTHLY CLIENT INVESTMENT</a:t>
            </a:r>
            <a:endParaRPr/>
          </a:p>
        </p:txBody>
      </p:sp>
      <p:sp>
        <p:nvSpPr>
          <p:cNvPr id="820" name="Google Shape;820;p58"/>
          <p:cNvSpPr txBox="1"/>
          <p:nvPr/>
        </p:nvSpPr>
        <p:spPr>
          <a:xfrm>
            <a:off x="527050" y="5149850"/>
            <a:ext cx="3019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AVERAGE DAILY CLIENT INVESTMENT </a:t>
            </a:r>
            <a:endParaRPr/>
          </a:p>
        </p:txBody>
      </p:sp>
      <p:sp>
        <p:nvSpPr>
          <p:cNvPr id="821" name="Google Shape;821;p58"/>
          <p:cNvSpPr txBox="1"/>
          <p:nvPr/>
        </p:nvSpPr>
        <p:spPr>
          <a:xfrm>
            <a:off x="4308475" y="5540375"/>
            <a:ext cx="2820987"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Thank you for your trust and confidence.</a:t>
            </a:r>
            <a:endParaRPr/>
          </a:p>
        </p:txBody>
      </p:sp>
      <p:sp>
        <p:nvSpPr>
          <p:cNvPr id="822" name="Google Shape;822;p58"/>
          <p:cNvSpPr txBox="1"/>
          <p:nvPr/>
        </p:nvSpPr>
        <p:spPr>
          <a:xfrm>
            <a:off x="3941762" y="2598737"/>
            <a:ext cx="12652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1" lang="en-US" sz="1200" u="none">
                <a:solidFill>
                  <a:srgbClr val="000000"/>
                </a:solidFill>
                <a:latin typeface="Arial"/>
                <a:ea typeface="Arial"/>
                <a:cs typeface="Arial"/>
                <a:sym typeface="Arial"/>
              </a:rPr>
              <a:t>FLIGHT DATES:</a:t>
            </a:r>
            <a:endParaRPr/>
          </a:p>
        </p:txBody>
      </p:sp>
      <p:sp>
        <p:nvSpPr>
          <p:cNvPr id="823" name="Google Shape;823;p58"/>
          <p:cNvSpPr txBox="1"/>
          <p:nvPr/>
        </p:nvSpPr>
        <p:spPr>
          <a:xfrm>
            <a:off x="4419600" y="2238375"/>
            <a:ext cx="3349625"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agrees to invest in the following long-term plan:</a:t>
            </a:r>
            <a:endParaRPr/>
          </a:p>
        </p:txBody>
      </p:sp>
      <p:sp>
        <p:nvSpPr>
          <p:cNvPr id="824" name="Google Shape;824;p58"/>
          <p:cNvSpPr txBox="1"/>
          <p:nvPr/>
        </p:nvSpPr>
        <p:spPr>
          <a:xfrm>
            <a:off x="2697162" y="2198687"/>
            <a:ext cx="18383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Premium Auto Centers</a:t>
            </a:r>
            <a:endParaRPr/>
          </a:p>
        </p:txBody>
      </p:sp>
      <p:sp>
        <p:nvSpPr>
          <p:cNvPr id="825" name="Google Shape;825;p58"/>
          <p:cNvSpPr txBox="1"/>
          <p:nvPr/>
        </p:nvSpPr>
        <p:spPr>
          <a:xfrm>
            <a:off x="3817937" y="4806950"/>
            <a:ext cx="6350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$3,500</a:t>
            </a:r>
            <a:endParaRPr/>
          </a:p>
        </p:txBody>
      </p:sp>
      <p:sp>
        <p:nvSpPr>
          <p:cNvPr id="826" name="Google Shape;826;p58"/>
          <p:cNvSpPr txBox="1"/>
          <p:nvPr/>
        </p:nvSpPr>
        <p:spPr>
          <a:xfrm>
            <a:off x="3817937" y="5092700"/>
            <a:ext cx="4953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$116</a:t>
            </a:r>
            <a:endParaRPr/>
          </a:p>
        </p:txBody>
      </p:sp>
      <p:pic>
        <p:nvPicPr>
          <p:cNvPr id="827" name="Google Shape;827;p58"/>
          <p:cNvPicPr preferRelativeResize="0"/>
          <p:nvPr/>
        </p:nvPicPr>
        <p:blipFill rotWithShape="1">
          <a:blip r:embed="rId3">
            <a:alphaModFix/>
          </a:blip>
          <a:srcRect b="0" l="0" r="0" t="0"/>
          <a:stretch/>
        </p:blipFill>
        <p:spPr>
          <a:xfrm>
            <a:off x="527050" y="2781300"/>
            <a:ext cx="8043862" cy="1047750"/>
          </a:xfrm>
          <a:prstGeom prst="rect">
            <a:avLst/>
          </a:prstGeom>
          <a:noFill/>
          <a:ln>
            <a:noFill/>
          </a:ln>
        </p:spPr>
      </p:pic>
      <p:pic>
        <p:nvPicPr>
          <p:cNvPr id="828" name="Google Shape;828;p58"/>
          <p:cNvPicPr preferRelativeResize="0"/>
          <p:nvPr/>
        </p:nvPicPr>
        <p:blipFill rotWithShape="1">
          <a:blip r:embed="rId4">
            <a:alphaModFix/>
          </a:blip>
          <a:srcRect b="0" l="0" r="0" t="0"/>
          <a:stretch/>
        </p:blipFill>
        <p:spPr>
          <a:xfrm>
            <a:off x="1751012" y="6103937"/>
            <a:ext cx="2973387" cy="20637"/>
          </a:xfrm>
          <a:prstGeom prst="rect">
            <a:avLst/>
          </a:prstGeom>
          <a:noFill/>
          <a:ln>
            <a:noFill/>
          </a:ln>
        </p:spPr>
      </p:pic>
      <p:pic>
        <p:nvPicPr>
          <p:cNvPr id="829" name="Google Shape;829;p58"/>
          <p:cNvPicPr preferRelativeResize="0"/>
          <p:nvPr/>
        </p:nvPicPr>
        <p:blipFill rotWithShape="1">
          <a:blip r:embed="rId4">
            <a:alphaModFix/>
          </a:blip>
          <a:srcRect b="0" l="0" r="0" t="0"/>
          <a:stretch/>
        </p:blipFill>
        <p:spPr>
          <a:xfrm>
            <a:off x="5334000" y="6103937"/>
            <a:ext cx="2973387" cy="20637"/>
          </a:xfrm>
          <a:prstGeom prst="rect">
            <a:avLst/>
          </a:prstGeom>
          <a:noFill/>
          <a:ln>
            <a:noFill/>
          </a:ln>
        </p:spPr>
      </p:pic>
      <p:sp>
        <p:nvSpPr>
          <p:cNvPr id="830" name="Google Shape;830;p58"/>
          <p:cNvSpPr txBox="1"/>
          <p:nvPr/>
        </p:nvSpPr>
        <p:spPr>
          <a:xfrm>
            <a:off x="1700212" y="6149975"/>
            <a:ext cx="8128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Accepted for</a:t>
            </a:r>
            <a:endParaRPr/>
          </a:p>
        </p:txBody>
      </p:sp>
      <p:sp>
        <p:nvSpPr>
          <p:cNvPr id="831" name="Google Shape;831;p58"/>
          <p:cNvSpPr txBox="1"/>
          <p:nvPr/>
        </p:nvSpPr>
        <p:spPr>
          <a:xfrm>
            <a:off x="5297487" y="6162675"/>
            <a:ext cx="8112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Accepted for</a:t>
            </a:r>
            <a:endParaRPr/>
          </a:p>
        </p:txBody>
      </p:sp>
      <p:sp>
        <p:nvSpPr>
          <p:cNvPr id="832" name="Google Shape;832;p58"/>
          <p:cNvSpPr txBox="1"/>
          <p:nvPr/>
        </p:nvSpPr>
        <p:spPr>
          <a:xfrm>
            <a:off x="4537075" y="6162675"/>
            <a:ext cx="36988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Date</a:t>
            </a:r>
            <a:endParaRPr/>
          </a:p>
        </p:txBody>
      </p:sp>
      <p:sp>
        <p:nvSpPr>
          <p:cNvPr id="833" name="Google Shape;833;p58"/>
          <p:cNvSpPr txBox="1"/>
          <p:nvPr/>
        </p:nvSpPr>
        <p:spPr>
          <a:xfrm>
            <a:off x="8116887" y="6178550"/>
            <a:ext cx="45402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p:nvPr/>
        </p:nvSpPr>
        <p:spPr>
          <a:xfrm>
            <a:off x="938212" y="1981200"/>
            <a:ext cx="1066800" cy="287337"/>
          </a:xfrm>
          <a:prstGeom prst="roundRect">
            <a:avLst>
              <a:gd fmla="val 16667" name="adj"/>
            </a:avLst>
          </a:prstGeom>
          <a:solidFill>
            <a:schemeClr val="lt1"/>
          </a:solidFill>
          <a:ln cap="flat" cmpd="sng" w="25400">
            <a:solidFill>
              <a:srgbClr val="0027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176" name="Google Shape;176;p32"/>
          <p:cNvSpPr txBox="1"/>
          <p:nvPr/>
        </p:nvSpPr>
        <p:spPr>
          <a:xfrm>
            <a:off x="976312" y="2036762"/>
            <a:ext cx="989012" cy="177800"/>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1</a:t>
            </a:r>
            <a:r>
              <a:rPr b="1" baseline="30000" i="0" lang="en-US" sz="1200" u="none">
                <a:solidFill>
                  <a:srgbClr val="00274D"/>
                </a:solidFill>
                <a:latin typeface="Corbel"/>
                <a:ea typeface="Corbel"/>
                <a:cs typeface="Corbel"/>
                <a:sym typeface="Corbel"/>
              </a:rPr>
              <a:t>st</a:t>
            </a:r>
            <a:r>
              <a:rPr b="1" i="0" lang="en-US" sz="1200" u="none">
                <a:solidFill>
                  <a:srgbClr val="00274D"/>
                </a:solidFill>
                <a:latin typeface="Corbel"/>
                <a:ea typeface="Corbel"/>
                <a:cs typeface="Corbel"/>
                <a:sym typeface="Corbel"/>
              </a:rPr>
              <a:t> Tier</a:t>
            </a:r>
            <a:endParaRPr/>
          </a:p>
        </p:txBody>
      </p:sp>
      <p:sp>
        <p:nvSpPr>
          <p:cNvPr id="177" name="Google Shape;177;p32"/>
          <p:cNvSpPr txBox="1"/>
          <p:nvPr/>
        </p:nvSpPr>
        <p:spPr>
          <a:xfrm>
            <a:off x="2117725" y="2028825"/>
            <a:ext cx="2330450" cy="190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Midas</a:t>
            </a:r>
            <a:endParaRPr/>
          </a:p>
        </p:txBody>
      </p:sp>
      <p:sp>
        <p:nvSpPr>
          <p:cNvPr id="178" name="Google Shape;178;p32"/>
          <p:cNvSpPr txBox="1"/>
          <p:nvPr/>
        </p:nvSpPr>
        <p:spPr>
          <a:xfrm>
            <a:off x="2208212" y="2319337"/>
            <a:ext cx="2281237" cy="1619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#1 in Market Revenue</a:t>
            </a:r>
            <a:endParaRPr/>
          </a:p>
        </p:txBody>
      </p:sp>
      <p:sp>
        <p:nvSpPr>
          <p:cNvPr id="179" name="Google Shape;179;p32"/>
          <p:cNvSpPr/>
          <p:nvPr/>
        </p:nvSpPr>
        <p:spPr>
          <a:xfrm>
            <a:off x="4710112" y="1981200"/>
            <a:ext cx="1066800" cy="287337"/>
          </a:xfrm>
          <a:prstGeom prst="roundRect">
            <a:avLst>
              <a:gd fmla="val 16667" name="adj"/>
            </a:avLst>
          </a:prstGeom>
          <a:solidFill>
            <a:srgbClr val="FFFFFF"/>
          </a:solidFill>
          <a:ln cap="flat" cmpd="sng" w="25400">
            <a:solidFill>
              <a:srgbClr val="0027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180" name="Google Shape;180;p32"/>
          <p:cNvSpPr txBox="1"/>
          <p:nvPr/>
        </p:nvSpPr>
        <p:spPr>
          <a:xfrm>
            <a:off x="4751387" y="2036762"/>
            <a:ext cx="982662" cy="177800"/>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2</a:t>
            </a:r>
            <a:r>
              <a:rPr b="1" baseline="30000" i="0" lang="en-US" sz="1200" u="none">
                <a:solidFill>
                  <a:srgbClr val="00274D"/>
                </a:solidFill>
                <a:latin typeface="Corbel"/>
                <a:ea typeface="Corbel"/>
                <a:cs typeface="Corbel"/>
                <a:sym typeface="Corbel"/>
              </a:rPr>
              <a:t>nd</a:t>
            </a:r>
            <a:r>
              <a:rPr b="1" i="0" lang="en-US" sz="1200" u="none">
                <a:solidFill>
                  <a:srgbClr val="00274D"/>
                </a:solidFill>
                <a:latin typeface="Corbel"/>
                <a:ea typeface="Corbel"/>
                <a:cs typeface="Corbel"/>
                <a:sym typeface="Corbel"/>
              </a:rPr>
              <a:t> Tier</a:t>
            </a:r>
            <a:endParaRPr/>
          </a:p>
        </p:txBody>
      </p:sp>
      <p:sp>
        <p:nvSpPr>
          <p:cNvPr id="181" name="Google Shape;181;p32"/>
          <p:cNvSpPr txBox="1"/>
          <p:nvPr/>
        </p:nvSpPr>
        <p:spPr>
          <a:xfrm>
            <a:off x="5948362" y="2319337"/>
            <a:ext cx="2054225" cy="1619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#2 in Market Revenue</a:t>
            </a:r>
            <a:endParaRPr/>
          </a:p>
        </p:txBody>
      </p:sp>
      <p:sp>
        <p:nvSpPr>
          <p:cNvPr id="182" name="Google Shape;182;p32"/>
          <p:cNvSpPr/>
          <p:nvPr/>
        </p:nvSpPr>
        <p:spPr>
          <a:xfrm>
            <a:off x="938212" y="2682875"/>
            <a:ext cx="1066800" cy="288925"/>
          </a:xfrm>
          <a:prstGeom prst="roundRect">
            <a:avLst>
              <a:gd fmla="val 16667" name="adj"/>
            </a:avLst>
          </a:prstGeom>
          <a:solidFill>
            <a:srgbClr val="FFFFFF"/>
          </a:solidFill>
          <a:ln cap="flat" cmpd="sng" w="25400">
            <a:solidFill>
              <a:srgbClr val="0027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183" name="Google Shape;183;p32"/>
          <p:cNvSpPr txBox="1"/>
          <p:nvPr/>
        </p:nvSpPr>
        <p:spPr>
          <a:xfrm>
            <a:off x="982662" y="2740025"/>
            <a:ext cx="976312" cy="174625"/>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3</a:t>
            </a:r>
            <a:r>
              <a:rPr b="1" baseline="30000" i="0" lang="en-US" sz="1200" u="none">
                <a:solidFill>
                  <a:srgbClr val="00274D"/>
                </a:solidFill>
                <a:latin typeface="Corbel"/>
                <a:ea typeface="Corbel"/>
                <a:cs typeface="Corbel"/>
                <a:sym typeface="Corbel"/>
              </a:rPr>
              <a:t>rd</a:t>
            </a:r>
            <a:r>
              <a:rPr b="1" i="0" lang="en-US" sz="1200" u="none">
                <a:solidFill>
                  <a:srgbClr val="00274D"/>
                </a:solidFill>
                <a:latin typeface="Corbel"/>
                <a:ea typeface="Corbel"/>
                <a:cs typeface="Corbel"/>
                <a:sym typeface="Corbel"/>
              </a:rPr>
              <a:t>  Tier</a:t>
            </a:r>
            <a:endParaRPr/>
          </a:p>
        </p:txBody>
      </p:sp>
      <p:sp>
        <p:nvSpPr>
          <p:cNvPr id="184" name="Google Shape;184;p32"/>
          <p:cNvSpPr txBox="1"/>
          <p:nvPr/>
        </p:nvSpPr>
        <p:spPr>
          <a:xfrm>
            <a:off x="2200275" y="3005137"/>
            <a:ext cx="2509837" cy="1619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#3 in Market Revenue</a:t>
            </a:r>
            <a:endParaRPr/>
          </a:p>
        </p:txBody>
      </p:sp>
      <p:sp>
        <p:nvSpPr>
          <p:cNvPr id="185" name="Google Shape;185;p32"/>
          <p:cNvSpPr/>
          <p:nvPr/>
        </p:nvSpPr>
        <p:spPr>
          <a:xfrm>
            <a:off x="4710112" y="2682875"/>
            <a:ext cx="1066800" cy="288925"/>
          </a:xfrm>
          <a:prstGeom prst="roundRect">
            <a:avLst>
              <a:gd fmla="val 16667" name="adj"/>
            </a:avLst>
          </a:prstGeom>
          <a:solidFill>
            <a:srgbClr val="FFFFFF"/>
          </a:solidFill>
          <a:ln cap="flat" cmpd="sng" w="25400">
            <a:solidFill>
              <a:srgbClr val="0027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186" name="Google Shape;186;p32"/>
          <p:cNvSpPr txBox="1"/>
          <p:nvPr/>
        </p:nvSpPr>
        <p:spPr>
          <a:xfrm>
            <a:off x="4748212" y="2740025"/>
            <a:ext cx="989012" cy="174625"/>
          </a:xfrm>
          <a:prstGeom prst="rect">
            <a:avLst/>
          </a:prstGeom>
          <a:solidFill>
            <a:srgbClr val="FFFFFF"/>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4</a:t>
            </a:r>
            <a:r>
              <a:rPr b="1" baseline="30000" i="0" lang="en-US" sz="1200" u="none">
                <a:solidFill>
                  <a:srgbClr val="00274D"/>
                </a:solidFill>
                <a:latin typeface="Corbel"/>
                <a:ea typeface="Corbel"/>
                <a:cs typeface="Corbel"/>
                <a:sym typeface="Corbel"/>
              </a:rPr>
              <a:t>th</a:t>
            </a:r>
            <a:r>
              <a:rPr b="1" i="0" lang="en-US" sz="1200" u="none">
                <a:solidFill>
                  <a:srgbClr val="00274D"/>
                </a:solidFill>
                <a:latin typeface="Corbel"/>
                <a:ea typeface="Corbel"/>
                <a:cs typeface="Corbel"/>
                <a:sym typeface="Corbel"/>
              </a:rPr>
              <a:t> Tier</a:t>
            </a:r>
            <a:endParaRPr/>
          </a:p>
        </p:txBody>
      </p:sp>
      <p:sp>
        <p:nvSpPr>
          <p:cNvPr id="187" name="Google Shape;187;p32"/>
          <p:cNvSpPr txBox="1"/>
          <p:nvPr/>
        </p:nvSpPr>
        <p:spPr>
          <a:xfrm>
            <a:off x="5975350" y="3005137"/>
            <a:ext cx="1554162" cy="1619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#4 in Market Revenue</a:t>
            </a:r>
            <a:endParaRPr/>
          </a:p>
        </p:txBody>
      </p:sp>
      <p:sp>
        <p:nvSpPr>
          <p:cNvPr id="188" name="Google Shape;188;p32"/>
          <p:cNvSpPr txBox="1"/>
          <p:nvPr/>
        </p:nvSpPr>
        <p:spPr>
          <a:xfrm>
            <a:off x="5875337" y="2038350"/>
            <a:ext cx="2332037" cy="190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Firestone</a:t>
            </a:r>
            <a:endParaRPr/>
          </a:p>
        </p:txBody>
      </p:sp>
      <p:sp>
        <p:nvSpPr>
          <p:cNvPr id="189" name="Google Shape;189;p32"/>
          <p:cNvSpPr txBox="1"/>
          <p:nvPr/>
        </p:nvSpPr>
        <p:spPr>
          <a:xfrm>
            <a:off x="2103437" y="2724150"/>
            <a:ext cx="2332037" cy="190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Jiffy Lube</a:t>
            </a:r>
            <a:endParaRPr/>
          </a:p>
        </p:txBody>
      </p:sp>
      <p:sp>
        <p:nvSpPr>
          <p:cNvPr id="190" name="Google Shape;190;p32"/>
          <p:cNvSpPr txBox="1"/>
          <p:nvPr/>
        </p:nvSpPr>
        <p:spPr>
          <a:xfrm>
            <a:off x="5875337" y="2724150"/>
            <a:ext cx="2506662" cy="190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Billy Bob's</a:t>
            </a:r>
            <a:endParaRPr/>
          </a:p>
        </p:txBody>
      </p:sp>
      <p:sp>
        <p:nvSpPr>
          <p:cNvPr id="191" name="Google Shape;191;p32"/>
          <p:cNvSpPr txBox="1"/>
          <p:nvPr/>
        </p:nvSpPr>
        <p:spPr>
          <a:xfrm>
            <a:off x="609600" y="1370012"/>
            <a:ext cx="27781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1. How long have you been in business? </a:t>
            </a:r>
            <a:endParaRPr/>
          </a:p>
        </p:txBody>
      </p:sp>
      <p:sp>
        <p:nvSpPr>
          <p:cNvPr id="192" name="Google Shape;192;p32"/>
          <p:cNvSpPr txBox="1"/>
          <p:nvPr/>
        </p:nvSpPr>
        <p:spPr>
          <a:xfrm>
            <a:off x="4378325" y="1385887"/>
            <a:ext cx="143986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How many locations? </a:t>
            </a:r>
            <a:endParaRPr/>
          </a:p>
        </p:txBody>
      </p:sp>
      <p:sp>
        <p:nvSpPr>
          <p:cNvPr id="193" name="Google Shape;193;p32"/>
          <p:cNvSpPr txBox="1"/>
          <p:nvPr/>
        </p:nvSpPr>
        <p:spPr>
          <a:xfrm>
            <a:off x="3303587" y="1322387"/>
            <a:ext cx="922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  Years</a:t>
            </a:r>
            <a:endParaRPr/>
          </a:p>
        </p:txBody>
      </p:sp>
      <p:sp>
        <p:nvSpPr>
          <p:cNvPr id="194" name="Google Shape;194;p32"/>
          <p:cNvSpPr txBox="1"/>
          <p:nvPr/>
        </p:nvSpPr>
        <p:spPr>
          <a:xfrm>
            <a:off x="5818187" y="1331912"/>
            <a:ext cx="6175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a:t>
            </a:r>
            <a:endParaRPr/>
          </a:p>
        </p:txBody>
      </p:sp>
      <p:sp>
        <p:nvSpPr>
          <p:cNvPr id="195" name="Google Shape;195;p32"/>
          <p:cNvSpPr txBox="1"/>
          <p:nvPr/>
        </p:nvSpPr>
        <p:spPr>
          <a:xfrm>
            <a:off x="6359525" y="1385887"/>
            <a:ext cx="143986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Plans to Expand? </a:t>
            </a:r>
            <a:endParaRPr/>
          </a:p>
        </p:txBody>
      </p:sp>
      <p:sp>
        <p:nvSpPr>
          <p:cNvPr id="196" name="Google Shape;196;p32"/>
          <p:cNvSpPr txBox="1"/>
          <p:nvPr/>
        </p:nvSpPr>
        <p:spPr>
          <a:xfrm>
            <a:off x="7593012" y="1331912"/>
            <a:ext cx="8239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Yes</a:t>
            </a:r>
            <a:endParaRPr/>
          </a:p>
        </p:txBody>
      </p:sp>
      <p:sp>
        <p:nvSpPr>
          <p:cNvPr id="197" name="Google Shape;197;p32"/>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Marketplace Competition</a:t>
            </a:r>
            <a:endParaRPr/>
          </a:p>
        </p:txBody>
      </p:sp>
      <p:sp>
        <p:nvSpPr>
          <p:cNvPr id="198" name="Google Shape;198;p32"/>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199" name="Google Shape;199;p32"/>
          <p:cNvSpPr txBox="1"/>
          <p:nvPr/>
        </p:nvSpPr>
        <p:spPr>
          <a:xfrm>
            <a:off x="623887" y="3494087"/>
            <a:ext cx="27384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2. Who is your main competition?</a:t>
            </a:r>
            <a:endParaRPr/>
          </a:p>
        </p:txBody>
      </p:sp>
      <p:sp>
        <p:nvSpPr>
          <p:cNvPr id="200" name="Google Shape;200;p32"/>
          <p:cNvSpPr txBox="1"/>
          <p:nvPr/>
        </p:nvSpPr>
        <p:spPr>
          <a:xfrm>
            <a:off x="1268412" y="3810000"/>
            <a:ext cx="35607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Midas</a:t>
            </a:r>
            <a:endParaRPr/>
          </a:p>
        </p:txBody>
      </p:sp>
      <p:sp>
        <p:nvSpPr>
          <p:cNvPr id="201" name="Google Shape;201;p32"/>
          <p:cNvSpPr txBox="1"/>
          <p:nvPr/>
        </p:nvSpPr>
        <p:spPr>
          <a:xfrm>
            <a:off x="5100637" y="3810000"/>
            <a:ext cx="34210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Firestone</a:t>
            </a:r>
            <a:endParaRPr/>
          </a:p>
        </p:txBody>
      </p:sp>
      <p:sp>
        <p:nvSpPr>
          <p:cNvPr id="202" name="Google Shape;202;p32"/>
          <p:cNvSpPr txBox="1"/>
          <p:nvPr/>
        </p:nvSpPr>
        <p:spPr>
          <a:xfrm>
            <a:off x="852487" y="4330700"/>
            <a:ext cx="245268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A. What are their strengths? </a:t>
            </a:r>
            <a:endParaRPr/>
          </a:p>
        </p:txBody>
      </p:sp>
      <p:sp>
        <p:nvSpPr>
          <p:cNvPr id="203" name="Google Shape;203;p32"/>
          <p:cNvSpPr txBox="1"/>
          <p:nvPr/>
        </p:nvSpPr>
        <p:spPr>
          <a:xfrm>
            <a:off x="852487" y="5330825"/>
            <a:ext cx="2647950"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B. What are their weaknesses? </a:t>
            </a:r>
            <a:endParaRPr/>
          </a:p>
        </p:txBody>
      </p:sp>
      <p:sp>
        <p:nvSpPr>
          <p:cNvPr id="204" name="Google Shape;204;p32"/>
          <p:cNvSpPr txBox="1"/>
          <p:nvPr/>
        </p:nvSpPr>
        <p:spPr>
          <a:xfrm>
            <a:off x="1276350" y="4572000"/>
            <a:ext cx="3552825"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Midas has a national reputation and a large advertising budget and 4 locations.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05" name="Google Shape;205;p32"/>
          <p:cNvSpPr txBox="1"/>
          <p:nvPr/>
        </p:nvSpPr>
        <p:spPr>
          <a:xfrm>
            <a:off x="5078412" y="4572000"/>
            <a:ext cx="3429000"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While known primarily for tires, Firestone has rebranded itself as a full automotive repair center.</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06" name="Google Shape;206;p32"/>
          <p:cNvSpPr txBox="1"/>
          <p:nvPr/>
        </p:nvSpPr>
        <p:spPr>
          <a:xfrm>
            <a:off x="1208087" y="5572125"/>
            <a:ext cx="3552825"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While they do total car care Midas is still known primarily for Mufflers.</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07" name="Google Shape;207;p32"/>
          <p:cNvSpPr txBox="1"/>
          <p:nvPr/>
        </p:nvSpPr>
        <p:spPr>
          <a:xfrm>
            <a:off x="5078412" y="5572125"/>
            <a:ext cx="3429000" cy="8223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Locally Firestone has not done a good job of standing behind their work and has a mixed reputation.</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59"/>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839" name="Google Shape;839;p59"/>
          <p:cNvSpPr txBox="1"/>
          <p:nvPr/>
        </p:nvSpPr>
        <p:spPr>
          <a:xfrm>
            <a:off x="496887" y="1071562"/>
            <a:ext cx="19780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For the benefit of the client,</a:t>
            </a:r>
            <a:endParaRPr/>
          </a:p>
        </p:txBody>
      </p:sp>
      <p:sp>
        <p:nvSpPr>
          <p:cNvPr id="840" name="Google Shape;840;p59"/>
          <p:cNvSpPr txBox="1"/>
          <p:nvPr/>
        </p:nvSpPr>
        <p:spPr>
          <a:xfrm>
            <a:off x="5351462" y="1060450"/>
            <a:ext cx="3335337" cy="176212"/>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agrees to develop a marketing strategy to help</a:t>
            </a:r>
            <a:r>
              <a:rPr b="0" i="0" lang="en-US" sz="1200" u="none">
                <a:solidFill>
                  <a:srgbClr val="000000"/>
                </a:solidFill>
                <a:latin typeface="Arial"/>
                <a:ea typeface="Arial"/>
                <a:cs typeface="Arial"/>
                <a:sym typeface="Arial"/>
              </a:rPr>
              <a:t>:</a:t>
            </a:r>
            <a:endParaRPr/>
          </a:p>
        </p:txBody>
      </p:sp>
      <p:sp>
        <p:nvSpPr>
          <p:cNvPr id="841" name="Google Shape;841;p59"/>
          <p:cNvSpPr txBox="1"/>
          <p:nvPr/>
        </p:nvSpPr>
        <p:spPr>
          <a:xfrm>
            <a:off x="2435225" y="1014412"/>
            <a:ext cx="2916237"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sng">
                <a:solidFill>
                  <a:schemeClr val="dk1"/>
                </a:solidFill>
                <a:latin typeface="Arial"/>
                <a:ea typeface="Arial"/>
                <a:cs typeface="Arial"/>
                <a:sym typeface="Arial"/>
              </a:rPr>
              <a:t>WWWW</a:t>
            </a:r>
            <a:endParaRPr/>
          </a:p>
        </p:txBody>
      </p:sp>
      <p:sp>
        <p:nvSpPr>
          <p:cNvPr id="842" name="Google Shape;842;p59"/>
          <p:cNvSpPr txBox="1"/>
          <p:nvPr/>
        </p:nvSpPr>
        <p:spPr>
          <a:xfrm>
            <a:off x="0" y="3048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2294A"/>
              </a:buClr>
              <a:buSzPts val="4000"/>
              <a:buFont typeface="Corbel"/>
              <a:buNone/>
            </a:pPr>
            <a:r>
              <a:rPr b="1" i="0" lang="en-US" sz="4000" u="none">
                <a:solidFill>
                  <a:srgbClr val="12294A"/>
                </a:solidFill>
                <a:latin typeface="Corbel"/>
                <a:ea typeface="Corbel"/>
                <a:cs typeface="Corbel"/>
                <a:sym typeface="Corbel"/>
              </a:rPr>
              <a:t>Plan B  </a:t>
            </a:r>
            <a:endParaRPr/>
          </a:p>
        </p:txBody>
      </p:sp>
      <p:sp>
        <p:nvSpPr>
          <p:cNvPr id="843" name="Google Shape;843;p59"/>
          <p:cNvSpPr txBox="1"/>
          <p:nvPr/>
        </p:nvSpPr>
        <p:spPr>
          <a:xfrm>
            <a:off x="2479675" y="1320800"/>
            <a:ext cx="3778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1. </a:t>
            </a:r>
            <a:endParaRPr/>
          </a:p>
        </p:txBody>
      </p:sp>
      <p:sp>
        <p:nvSpPr>
          <p:cNvPr id="844" name="Google Shape;844;p59"/>
          <p:cNvSpPr txBox="1"/>
          <p:nvPr/>
        </p:nvSpPr>
        <p:spPr>
          <a:xfrm>
            <a:off x="2479675" y="1612900"/>
            <a:ext cx="309562"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2. </a:t>
            </a:r>
            <a:endParaRPr/>
          </a:p>
        </p:txBody>
      </p:sp>
      <p:sp>
        <p:nvSpPr>
          <p:cNvPr id="845" name="Google Shape;845;p59"/>
          <p:cNvSpPr txBox="1"/>
          <p:nvPr/>
        </p:nvSpPr>
        <p:spPr>
          <a:xfrm>
            <a:off x="2479675" y="1916112"/>
            <a:ext cx="30956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6600"/>
              </a:buClr>
              <a:buSzPts val="1200"/>
              <a:buFont typeface="Arial"/>
              <a:buNone/>
            </a:pPr>
            <a:r>
              <a:rPr b="1" i="0" lang="en-US" sz="1200" u="none">
                <a:solidFill>
                  <a:srgbClr val="FF6600"/>
                </a:solidFill>
                <a:latin typeface="Arial"/>
                <a:ea typeface="Arial"/>
                <a:cs typeface="Arial"/>
                <a:sym typeface="Arial"/>
              </a:rPr>
              <a:t>3. </a:t>
            </a:r>
            <a:endParaRPr/>
          </a:p>
        </p:txBody>
      </p:sp>
      <p:sp>
        <p:nvSpPr>
          <p:cNvPr id="846" name="Google Shape;846;p59"/>
          <p:cNvSpPr txBox="1"/>
          <p:nvPr/>
        </p:nvSpPr>
        <p:spPr>
          <a:xfrm>
            <a:off x="2789237" y="1268412"/>
            <a:ext cx="5691187" cy="2667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Initiate Cause Marketing Programs</a:t>
            </a:r>
            <a:endParaRPr/>
          </a:p>
        </p:txBody>
      </p:sp>
      <p:sp>
        <p:nvSpPr>
          <p:cNvPr id="847" name="Google Shape;847;p59"/>
          <p:cNvSpPr txBox="1"/>
          <p:nvPr/>
        </p:nvSpPr>
        <p:spPr>
          <a:xfrm>
            <a:off x="2789237" y="1558925"/>
            <a:ext cx="56911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Tech recruitment</a:t>
            </a:r>
            <a:endParaRPr/>
          </a:p>
        </p:txBody>
      </p:sp>
      <p:sp>
        <p:nvSpPr>
          <p:cNvPr id="848" name="Google Shape;848;p59"/>
          <p:cNvSpPr txBox="1"/>
          <p:nvPr/>
        </p:nvSpPr>
        <p:spPr>
          <a:xfrm>
            <a:off x="2789237" y="1855787"/>
            <a:ext cx="56911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Expand Target Consumers (by age, sex, geography)</a:t>
            </a:r>
            <a:endParaRPr/>
          </a:p>
        </p:txBody>
      </p:sp>
      <p:sp>
        <p:nvSpPr>
          <p:cNvPr id="849" name="Google Shape;849;p59"/>
          <p:cNvSpPr txBox="1"/>
          <p:nvPr/>
        </p:nvSpPr>
        <p:spPr>
          <a:xfrm>
            <a:off x="498475" y="2238375"/>
            <a:ext cx="2386012"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 return for fulfilling stated goals, </a:t>
            </a:r>
            <a:endParaRPr/>
          </a:p>
        </p:txBody>
      </p:sp>
      <p:sp>
        <p:nvSpPr>
          <p:cNvPr id="850" name="Google Shape;850;p59"/>
          <p:cNvSpPr txBox="1"/>
          <p:nvPr/>
        </p:nvSpPr>
        <p:spPr>
          <a:xfrm>
            <a:off x="381000" y="3956050"/>
            <a:ext cx="8382000" cy="369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rPr b="1" i="0" lang="en-US" sz="800" u="none">
                <a:solidFill>
                  <a:schemeClr val="dk1"/>
                </a:solidFill>
                <a:latin typeface="Arial"/>
                <a:ea typeface="Arial"/>
                <a:cs typeface="Arial"/>
                <a:sym typeface="Arial"/>
              </a:rPr>
              <a:t>Client may cancel after 13 weeks from schedule start date with two weeks’ notice and no short rate. This offer is good for 10 business days from the date of presentation. In accordance with Paragraphs 49 and 50 of United States Federal Communications Commission Report and Order No. FCC 07-217, this station will not discriminate in any contract for advertising on the basis of race or ethnicity, and all such contracts will be evaluated, accepted, negotiated and completed without regard to race or ethnicity.</a:t>
            </a:r>
            <a:endParaRPr/>
          </a:p>
        </p:txBody>
      </p:sp>
      <p:sp>
        <p:nvSpPr>
          <p:cNvPr id="851" name="Google Shape;851;p59"/>
          <p:cNvSpPr txBox="1"/>
          <p:nvPr/>
        </p:nvSpPr>
        <p:spPr>
          <a:xfrm>
            <a:off x="498475" y="4610100"/>
            <a:ext cx="7708900"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sng">
                <a:solidFill>
                  <a:srgbClr val="000000"/>
                </a:solidFill>
                <a:latin typeface="Arial"/>
                <a:ea typeface="Arial"/>
                <a:cs typeface="Arial"/>
                <a:sym typeface="Arial"/>
              </a:rPr>
              <a:t>Analysis of Schedule:</a:t>
            </a:r>
            <a:endParaRPr/>
          </a:p>
        </p:txBody>
      </p:sp>
      <p:sp>
        <p:nvSpPr>
          <p:cNvPr id="852" name="Google Shape;852;p59"/>
          <p:cNvSpPr txBox="1"/>
          <p:nvPr/>
        </p:nvSpPr>
        <p:spPr>
          <a:xfrm>
            <a:off x="527050" y="4876800"/>
            <a:ext cx="3273425"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AVERAGE MONTHLY CLIENT INVESTMENT</a:t>
            </a:r>
            <a:endParaRPr/>
          </a:p>
        </p:txBody>
      </p:sp>
      <p:sp>
        <p:nvSpPr>
          <p:cNvPr id="853" name="Google Shape;853;p59"/>
          <p:cNvSpPr txBox="1"/>
          <p:nvPr/>
        </p:nvSpPr>
        <p:spPr>
          <a:xfrm>
            <a:off x="527050" y="5149850"/>
            <a:ext cx="3019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AVERAGE DAILY CLIENT INVESTMENT </a:t>
            </a:r>
            <a:endParaRPr/>
          </a:p>
        </p:txBody>
      </p:sp>
      <p:sp>
        <p:nvSpPr>
          <p:cNvPr id="854" name="Google Shape;854;p59"/>
          <p:cNvSpPr txBox="1"/>
          <p:nvPr/>
        </p:nvSpPr>
        <p:spPr>
          <a:xfrm>
            <a:off x="4308475" y="5540375"/>
            <a:ext cx="2820987"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Thank you for your trust and confidence.</a:t>
            </a:r>
            <a:endParaRPr/>
          </a:p>
        </p:txBody>
      </p:sp>
      <p:sp>
        <p:nvSpPr>
          <p:cNvPr id="855" name="Google Shape;855;p59"/>
          <p:cNvSpPr txBox="1"/>
          <p:nvPr/>
        </p:nvSpPr>
        <p:spPr>
          <a:xfrm>
            <a:off x="3941762" y="2598737"/>
            <a:ext cx="12652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1" i="1" lang="en-US" sz="1200" u="none">
                <a:solidFill>
                  <a:srgbClr val="000000"/>
                </a:solidFill>
                <a:latin typeface="Arial"/>
                <a:ea typeface="Arial"/>
                <a:cs typeface="Arial"/>
                <a:sym typeface="Arial"/>
              </a:rPr>
              <a:t>FLIGHT DATES:</a:t>
            </a:r>
            <a:endParaRPr/>
          </a:p>
        </p:txBody>
      </p:sp>
      <p:sp>
        <p:nvSpPr>
          <p:cNvPr id="856" name="Google Shape;856;p59"/>
          <p:cNvSpPr txBox="1"/>
          <p:nvPr/>
        </p:nvSpPr>
        <p:spPr>
          <a:xfrm>
            <a:off x="4419600" y="2238375"/>
            <a:ext cx="3349625" cy="1746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agrees to invest in the following long-term plan:</a:t>
            </a:r>
            <a:endParaRPr/>
          </a:p>
        </p:txBody>
      </p:sp>
      <p:sp>
        <p:nvSpPr>
          <p:cNvPr id="857" name="Google Shape;857;p59"/>
          <p:cNvSpPr txBox="1"/>
          <p:nvPr/>
        </p:nvSpPr>
        <p:spPr>
          <a:xfrm>
            <a:off x="2697162" y="2198687"/>
            <a:ext cx="18383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Premium Auto Centers</a:t>
            </a:r>
            <a:endParaRPr/>
          </a:p>
        </p:txBody>
      </p:sp>
      <p:sp>
        <p:nvSpPr>
          <p:cNvPr id="858" name="Google Shape;858;p59"/>
          <p:cNvSpPr txBox="1"/>
          <p:nvPr/>
        </p:nvSpPr>
        <p:spPr>
          <a:xfrm>
            <a:off x="3817937" y="4806950"/>
            <a:ext cx="63500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$4,500</a:t>
            </a:r>
            <a:endParaRPr/>
          </a:p>
        </p:txBody>
      </p:sp>
      <p:sp>
        <p:nvSpPr>
          <p:cNvPr id="859" name="Google Shape;859;p59"/>
          <p:cNvSpPr txBox="1"/>
          <p:nvPr/>
        </p:nvSpPr>
        <p:spPr>
          <a:xfrm>
            <a:off x="3817937" y="5092700"/>
            <a:ext cx="5064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$150</a:t>
            </a:r>
            <a:endParaRPr/>
          </a:p>
        </p:txBody>
      </p:sp>
      <p:pic>
        <p:nvPicPr>
          <p:cNvPr id="860" name="Google Shape;860;p59"/>
          <p:cNvPicPr preferRelativeResize="0"/>
          <p:nvPr/>
        </p:nvPicPr>
        <p:blipFill rotWithShape="1">
          <a:blip r:embed="rId3">
            <a:alphaModFix/>
          </a:blip>
          <a:srcRect b="0" l="0" r="0" t="0"/>
          <a:stretch/>
        </p:blipFill>
        <p:spPr>
          <a:xfrm>
            <a:off x="527050" y="2781300"/>
            <a:ext cx="8043862" cy="1047750"/>
          </a:xfrm>
          <a:prstGeom prst="rect">
            <a:avLst/>
          </a:prstGeom>
          <a:noFill/>
          <a:ln>
            <a:noFill/>
          </a:ln>
        </p:spPr>
      </p:pic>
      <p:pic>
        <p:nvPicPr>
          <p:cNvPr id="861" name="Google Shape;861;p59"/>
          <p:cNvPicPr preferRelativeResize="0"/>
          <p:nvPr/>
        </p:nvPicPr>
        <p:blipFill rotWithShape="1">
          <a:blip r:embed="rId4">
            <a:alphaModFix/>
          </a:blip>
          <a:srcRect b="0" l="0" r="0" t="0"/>
          <a:stretch/>
        </p:blipFill>
        <p:spPr>
          <a:xfrm>
            <a:off x="1751012" y="6103937"/>
            <a:ext cx="2973387" cy="20637"/>
          </a:xfrm>
          <a:prstGeom prst="rect">
            <a:avLst/>
          </a:prstGeom>
          <a:noFill/>
          <a:ln>
            <a:noFill/>
          </a:ln>
        </p:spPr>
      </p:pic>
      <p:pic>
        <p:nvPicPr>
          <p:cNvPr id="862" name="Google Shape;862;p59"/>
          <p:cNvPicPr preferRelativeResize="0"/>
          <p:nvPr/>
        </p:nvPicPr>
        <p:blipFill rotWithShape="1">
          <a:blip r:embed="rId4">
            <a:alphaModFix/>
          </a:blip>
          <a:srcRect b="0" l="0" r="0" t="0"/>
          <a:stretch/>
        </p:blipFill>
        <p:spPr>
          <a:xfrm>
            <a:off x="5334000" y="6103937"/>
            <a:ext cx="2973387" cy="20637"/>
          </a:xfrm>
          <a:prstGeom prst="rect">
            <a:avLst/>
          </a:prstGeom>
          <a:noFill/>
          <a:ln>
            <a:noFill/>
          </a:ln>
        </p:spPr>
      </p:pic>
      <p:sp>
        <p:nvSpPr>
          <p:cNvPr id="863" name="Google Shape;863;p59"/>
          <p:cNvSpPr txBox="1"/>
          <p:nvPr/>
        </p:nvSpPr>
        <p:spPr>
          <a:xfrm>
            <a:off x="1700212" y="6149975"/>
            <a:ext cx="8128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Accepted for</a:t>
            </a:r>
            <a:endParaRPr/>
          </a:p>
        </p:txBody>
      </p:sp>
      <p:sp>
        <p:nvSpPr>
          <p:cNvPr id="864" name="Google Shape;864;p59"/>
          <p:cNvSpPr txBox="1"/>
          <p:nvPr/>
        </p:nvSpPr>
        <p:spPr>
          <a:xfrm>
            <a:off x="5297487" y="6162675"/>
            <a:ext cx="8112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Accepted for</a:t>
            </a:r>
            <a:endParaRPr/>
          </a:p>
        </p:txBody>
      </p:sp>
      <p:sp>
        <p:nvSpPr>
          <p:cNvPr id="865" name="Google Shape;865;p59"/>
          <p:cNvSpPr txBox="1"/>
          <p:nvPr/>
        </p:nvSpPr>
        <p:spPr>
          <a:xfrm>
            <a:off x="4537075" y="6162675"/>
            <a:ext cx="36988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Date</a:t>
            </a:r>
            <a:endParaRPr/>
          </a:p>
        </p:txBody>
      </p:sp>
      <p:sp>
        <p:nvSpPr>
          <p:cNvPr id="866" name="Google Shape;866;p59"/>
          <p:cNvSpPr txBox="1"/>
          <p:nvPr/>
        </p:nvSpPr>
        <p:spPr>
          <a:xfrm>
            <a:off x="8116887" y="6178550"/>
            <a:ext cx="45402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1000"/>
              <a:buFont typeface="Arial"/>
              <a:buNone/>
            </a:pPr>
            <a:r>
              <a:rPr b="0" i="0" lang="en-US" sz="1000" u="none">
                <a:solidFill>
                  <a:srgbClr val="000000"/>
                </a:solidFill>
                <a:latin typeface="Arial"/>
                <a:ea typeface="Arial"/>
                <a:cs typeface="Arial"/>
                <a:sym typeface="Arial"/>
              </a:rPr>
              <a:t>Date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60"/>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Client Policy Agreement </a:t>
            </a:r>
            <a:endParaRPr/>
          </a:p>
        </p:txBody>
      </p:sp>
      <p:sp>
        <p:nvSpPr>
          <p:cNvPr id="872" name="Google Shape;872;p60"/>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873" name="Google Shape;873;p60"/>
          <p:cNvSpPr txBox="1"/>
          <p:nvPr/>
        </p:nvSpPr>
        <p:spPr>
          <a:xfrm>
            <a:off x="0" y="1701800"/>
            <a:ext cx="9144000" cy="5842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We have an agreement, which we will discuss with all</a:t>
            </a:r>
            <a:br>
              <a:rPr b="1" i="0" lang="en-US" sz="2000" u="none">
                <a:solidFill>
                  <a:srgbClr val="00274D"/>
                </a:solidFill>
                <a:latin typeface="Corbel"/>
                <a:ea typeface="Corbel"/>
                <a:cs typeface="Corbel"/>
                <a:sym typeface="Corbel"/>
              </a:rPr>
            </a:br>
            <a:r>
              <a:rPr b="1" i="0" lang="en-US" sz="2000" u="none">
                <a:solidFill>
                  <a:srgbClr val="00274D"/>
                </a:solidFill>
                <a:latin typeface="Corbel"/>
                <a:ea typeface="Corbel"/>
                <a:cs typeface="Corbel"/>
                <a:sym typeface="Corbel"/>
              </a:rPr>
              <a:t>of our business partners and review throughout the year</a:t>
            </a:r>
            <a:endParaRPr/>
          </a:p>
        </p:txBody>
      </p:sp>
      <p:sp>
        <p:nvSpPr>
          <p:cNvPr id="874" name="Google Shape;874;p60"/>
          <p:cNvSpPr txBox="1"/>
          <p:nvPr/>
        </p:nvSpPr>
        <p:spPr>
          <a:xfrm>
            <a:off x="495300" y="2495550"/>
            <a:ext cx="8153400" cy="360045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We will conduct a confidential needs analysis (Database) to gain a complete understanding of your business, your market and your stated objectives.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will be supplied with a customized Summary of Conclusions and Recommendations (SCR) that is tailored to help you achieve your business goals.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can be sure that your Marketing Representative will be professional, objective and totally focused on your needs (vs. what’s only in the best interest of the station group).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will be offered total production and digital services and once complete, we will provide all creative to you for your final approval before going on-air or on-line.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The order will be placed as requested and you can expect a duplicate of your submitted broadcast schedules and net figures so that you know all times and costs.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will be contacted following the first week on air to ensure that everything is running as scheduled.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will be provided with the latest qualitative research and will be continuously updated on relevant market information and changes.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You can expect an exceptional customer experience including follow-through on all promises made and prompt return phone calls.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While we will be in constant contact, you will be asked to formally evaluate </a:t>
            </a:r>
            <a:r>
              <a:rPr b="0" i="1" lang="en-US" sz="1300" u="none">
                <a:solidFill>
                  <a:srgbClr val="00274D"/>
                </a:solidFill>
                <a:latin typeface="Corbel"/>
                <a:ea typeface="Corbel"/>
                <a:cs typeface="Corbel"/>
                <a:sym typeface="Corbel"/>
              </a:rPr>
              <a:t>our performance</a:t>
            </a:r>
            <a:r>
              <a:rPr b="0" i="0" lang="en-US" sz="1300" u="none">
                <a:solidFill>
                  <a:srgbClr val="00274D"/>
                </a:solidFill>
                <a:latin typeface="Corbel"/>
                <a:ea typeface="Corbel"/>
                <a:cs typeface="Corbel"/>
                <a:sym typeface="Corbel"/>
              </a:rPr>
              <a:t> and </a:t>
            </a:r>
            <a:r>
              <a:rPr b="0" i="1" lang="en-US" sz="1300" u="none">
                <a:solidFill>
                  <a:srgbClr val="00274D"/>
                </a:solidFill>
                <a:latin typeface="Corbel"/>
                <a:ea typeface="Corbel"/>
                <a:cs typeface="Corbel"/>
                <a:sym typeface="Corbel"/>
              </a:rPr>
              <a:t>your results</a:t>
            </a:r>
            <a:r>
              <a:rPr b="0" i="0" lang="en-US" sz="1300" u="none">
                <a:solidFill>
                  <a:srgbClr val="00274D"/>
                </a:solidFill>
                <a:latin typeface="Corbel"/>
                <a:ea typeface="Corbel"/>
                <a:cs typeface="Corbel"/>
                <a:sym typeface="Corbel"/>
              </a:rPr>
              <a:t> every 3, 6, 9 and 12 months.  </a:t>
            </a:r>
            <a:endParaRPr/>
          </a:p>
          <a:p>
            <a:pPr indent="-342900" lvl="0" marL="342900" marR="0" rtl="0" algn="l">
              <a:lnSpc>
                <a:spcPct val="100000"/>
              </a:lnSpc>
              <a:spcBef>
                <a:spcPts val="0"/>
              </a:spcBef>
              <a:spcAft>
                <a:spcPts val="0"/>
              </a:spcAft>
              <a:buClr>
                <a:srgbClr val="00274D"/>
              </a:buClr>
              <a:buSzPts val="1300"/>
              <a:buFont typeface="Calibri"/>
              <a:buAutoNum type="arabicPeriod"/>
            </a:pPr>
            <a:r>
              <a:rPr b="0" i="0" lang="en-US" sz="1300" u="none">
                <a:solidFill>
                  <a:srgbClr val="00274D"/>
                </a:solidFill>
                <a:latin typeface="Corbel"/>
                <a:ea typeface="Corbel"/>
                <a:cs typeface="Corbel"/>
                <a:sym typeface="Corbel"/>
              </a:rPr>
              <a:t>If any of the above conditions are not met, please contact ___________________ at _____________________.</a:t>
            </a:r>
            <a:endParaRPr/>
          </a:p>
        </p:txBody>
      </p:sp>
      <p:sp>
        <p:nvSpPr>
          <p:cNvPr id="875" name="Google Shape;875;p60"/>
          <p:cNvSpPr txBox="1"/>
          <p:nvPr/>
        </p:nvSpPr>
        <p:spPr>
          <a:xfrm>
            <a:off x="4800600" y="5751512"/>
            <a:ext cx="1303337"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Michael Guld</a:t>
            </a:r>
            <a:endParaRPr/>
          </a:p>
        </p:txBody>
      </p:sp>
      <p:sp>
        <p:nvSpPr>
          <p:cNvPr id="876" name="Google Shape;876;p60"/>
          <p:cNvSpPr txBox="1"/>
          <p:nvPr/>
        </p:nvSpPr>
        <p:spPr>
          <a:xfrm>
            <a:off x="6629400" y="5751512"/>
            <a:ext cx="1303337"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(555) 555-5555</a:t>
            </a:r>
            <a:endParaRPr/>
          </a:p>
        </p:txBody>
      </p:sp>
      <p:sp>
        <p:nvSpPr>
          <p:cNvPr id="877" name="Google Shape;877;p60"/>
          <p:cNvSpPr txBox="1"/>
          <p:nvPr/>
        </p:nvSpPr>
        <p:spPr>
          <a:xfrm>
            <a:off x="3557587" y="1371600"/>
            <a:ext cx="11207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WWWW</a:t>
            </a:r>
            <a:endParaRPr/>
          </a:p>
        </p:txBody>
      </p:sp>
      <p:sp>
        <p:nvSpPr>
          <p:cNvPr id="878" name="Google Shape;878;p60"/>
          <p:cNvSpPr txBox="1"/>
          <p:nvPr/>
        </p:nvSpPr>
        <p:spPr>
          <a:xfrm>
            <a:off x="3179762" y="1371600"/>
            <a:ext cx="4572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74D"/>
              </a:buClr>
              <a:buSzPts val="2000"/>
              <a:buFont typeface="Corbel"/>
              <a:buNone/>
            </a:pPr>
            <a:r>
              <a:rPr b="1" i="0" lang="en-US" sz="2000" u="none">
                <a:solidFill>
                  <a:srgbClr val="00274D"/>
                </a:solidFill>
                <a:latin typeface="Corbel"/>
                <a:ea typeface="Corbel"/>
                <a:cs typeface="Corbel"/>
                <a:sym typeface="Corbel"/>
              </a:rPr>
              <a:t>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61"/>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Sales Service Agreement </a:t>
            </a:r>
            <a:endParaRPr/>
          </a:p>
        </p:txBody>
      </p:sp>
      <p:sp>
        <p:nvSpPr>
          <p:cNvPr id="884" name="Google Shape;884;p61"/>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885" name="Google Shape;885;p61"/>
          <p:cNvSpPr txBox="1"/>
          <p:nvPr/>
        </p:nvSpPr>
        <p:spPr>
          <a:xfrm>
            <a:off x="1030287" y="2795587"/>
            <a:ext cx="6589712" cy="2538412"/>
          </a:xfrm>
          <a:prstGeom prst="rect">
            <a:avLst/>
          </a:prstGeom>
          <a:noFill/>
          <a:ln>
            <a:noFill/>
          </a:ln>
        </p:spPr>
        <p:txBody>
          <a:bodyPr anchorCtr="0" anchor="t" bIns="0" lIns="0" spcFirstLastPara="1" rIns="0" wrap="square" tIns="0">
            <a:noAutofit/>
          </a:bodyPr>
          <a:lstStyle/>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The Marketing Representative has a full understanding of my business needs, goals and objectives.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He/she has been in constant contact to make sure that the program is running as planned.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Statement/Invoice questions have been handled in a timely fashion. 	</a:t>
            </a:r>
            <a:endParaRPr/>
          </a:p>
          <a:p>
            <a:pPr indent="-171450" lvl="0" marL="171450" marR="0" rtl="0" algn="l">
              <a:lnSpc>
                <a:spcPct val="100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			</a:t>
            </a:r>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Client calls have been returned within a reasonable time frame.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Promises have been kept and commitments have been honored at all times.</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The overall service experience rating I would give my Marketing Representative.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The marketing program has met my expectations given the time period it has been running.                   </a:t>
            </a:r>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a:solidFill>
                <a:srgbClr val="00274D"/>
              </a:solidFill>
              <a:latin typeface="Corbel"/>
              <a:ea typeface="Corbel"/>
              <a:cs typeface="Corbel"/>
              <a:sym typeface="Corbel"/>
            </a:endParaRPr>
          </a:p>
          <a:p>
            <a:pPr indent="-171450" lvl="0" marL="171450" marR="0" rtl="0" algn="l">
              <a:lnSpc>
                <a:spcPct val="100000"/>
              </a:lnSpc>
              <a:spcBef>
                <a:spcPts val="0"/>
              </a:spcBef>
              <a:spcAft>
                <a:spcPts val="0"/>
              </a:spcAft>
              <a:buClr>
                <a:srgbClr val="00274D"/>
              </a:buClr>
              <a:buSzPts val="1100"/>
              <a:buFont typeface="Arial"/>
              <a:buChar char="•"/>
            </a:pPr>
            <a:r>
              <a:rPr b="0" i="0" lang="en-US" sz="1100" u="none">
                <a:solidFill>
                  <a:srgbClr val="00274D"/>
                </a:solidFill>
                <a:latin typeface="Corbel"/>
                <a:ea typeface="Corbel"/>
                <a:cs typeface="Corbel"/>
                <a:sym typeface="Corbel"/>
              </a:rPr>
              <a:t>How likely I would be to recommend someone else to this group. </a:t>
            </a:r>
            <a:endParaRPr/>
          </a:p>
        </p:txBody>
      </p:sp>
      <p:sp>
        <p:nvSpPr>
          <p:cNvPr id="886" name="Google Shape;886;p61"/>
          <p:cNvSpPr txBox="1"/>
          <p:nvPr/>
        </p:nvSpPr>
        <p:spPr>
          <a:xfrm>
            <a:off x="496887" y="1393825"/>
            <a:ext cx="8150225" cy="2936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1" lang="en-US" sz="1000" u="none">
                <a:solidFill>
                  <a:srgbClr val="00274D"/>
                </a:solidFill>
                <a:latin typeface="Corbel"/>
                <a:ea typeface="Corbel"/>
                <a:cs typeface="Corbel"/>
                <a:sym typeface="Corbel"/>
              </a:rPr>
              <a:t>The Sales Service Agreement is part of our </a:t>
            </a:r>
            <a:r>
              <a:rPr b="1" i="0" lang="en-US" sz="1000" u="none">
                <a:solidFill>
                  <a:srgbClr val="00274D"/>
                </a:solidFill>
                <a:latin typeface="Corbel"/>
                <a:ea typeface="Corbel"/>
                <a:cs typeface="Corbel"/>
                <a:sym typeface="Corbel"/>
              </a:rPr>
              <a:t>Consumer</a:t>
            </a:r>
            <a:r>
              <a:rPr b="1" i="1" lang="en-US" sz="1000" u="none">
                <a:solidFill>
                  <a:srgbClr val="00274D"/>
                </a:solidFill>
                <a:latin typeface="Corbel"/>
                <a:ea typeface="Corbel"/>
                <a:cs typeface="Corbel"/>
                <a:sym typeface="Corbel"/>
              </a:rPr>
              <a:t> Satisfaction Index Program (CSI) which is meant to build and serve long-term alliances. Please help me know how well we are servicing you by grading each of the following segments 1 to 5 with 5 being the highest. Place the chosen number on each line.</a:t>
            </a:r>
            <a:endParaRPr/>
          </a:p>
        </p:txBody>
      </p:sp>
      <p:sp>
        <p:nvSpPr>
          <p:cNvPr id="887" name="Google Shape;887;p61"/>
          <p:cNvSpPr txBox="1"/>
          <p:nvPr/>
        </p:nvSpPr>
        <p:spPr>
          <a:xfrm>
            <a:off x="1030287" y="2505075"/>
            <a:ext cx="2174875" cy="161925"/>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100"/>
              <a:buFont typeface="Corbel"/>
              <a:buNone/>
            </a:pPr>
            <a:r>
              <a:rPr b="1" i="0" lang="en-US" sz="1100" u="none">
                <a:solidFill>
                  <a:srgbClr val="00274D"/>
                </a:solidFill>
                <a:latin typeface="Corbel"/>
                <a:ea typeface="Corbel"/>
                <a:cs typeface="Corbel"/>
                <a:sym typeface="Corbel"/>
              </a:rPr>
              <a:t>CONTINUOUS BASIC SERVICE</a:t>
            </a:r>
            <a:endParaRPr/>
          </a:p>
        </p:txBody>
      </p:sp>
      <p:pic>
        <p:nvPicPr>
          <p:cNvPr id="888" name="Google Shape;888;p61"/>
          <p:cNvPicPr preferRelativeResize="0"/>
          <p:nvPr/>
        </p:nvPicPr>
        <p:blipFill rotWithShape="1">
          <a:blip r:embed="rId3">
            <a:alphaModFix/>
          </a:blip>
          <a:srcRect b="0" l="0" r="0" t="0"/>
          <a:stretch/>
        </p:blipFill>
        <p:spPr>
          <a:xfrm>
            <a:off x="7526337" y="2897187"/>
            <a:ext cx="492125" cy="30162"/>
          </a:xfrm>
          <a:prstGeom prst="rect">
            <a:avLst/>
          </a:prstGeom>
          <a:noFill/>
          <a:ln>
            <a:noFill/>
          </a:ln>
        </p:spPr>
      </p:pic>
      <p:pic>
        <p:nvPicPr>
          <p:cNvPr id="889" name="Google Shape;889;p61"/>
          <p:cNvPicPr preferRelativeResize="0"/>
          <p:nvPr/>
        </p:nvPicPr>
        <p:blipFill rotWithShape="1">
          <a:blip r:embed="rId3">
            <a:alphaModFix/>
          </a:blip>
          <a:srcRect b="0" l="0" r="0" t="0"/>
          <a:stretch/>
        </p:blipFill>
        <p:spPr>
          <a:xfrm>
            <a:off x="7526337" y="3221037"/>
            <a:ext cx="492125" cy="30162"/>
          </a:xfrm>
          <a:prstGeom prst="rect">
            <a:avLst/>
          </a:prstGeom>
          <a:noFill/>
          <a:ln>
            <a:noFill/>
          </a:ln>
        </p:spPr>
      </p:pic>
      <p:pic>
        <p:nvPicPr>
          <p:cNvPr id="890" name="Google Shape;890;p61"/>
          <p:cNvPicPr preferRelativeResize="0"/>
          <p:nvPr/>
        </p:nvPicPr>
        <p:blipFill rotWithShape="1">
          <a:blip r:embed="rId3">
            <a:alphaModFix/>
          </a:blip>
          <a:srcRect b="0" l="0" r="0" t="0"/>
          <a:stretch/>
        </p:blipFill>
        <p:spPr>
          <a:xfrm>
            <a:off x="7526337" y="3582987"/>
            <a:ext cx="492125" cy="30162"/>
          </a:xfrm>
          <a:prstGeom prst="rect">
            <a:avLst/>
          </a:prstGeom>
          <a:noFill/>
          <a:ln>
            <a:noFill/>
          </a:ln>
        </p:spPr>
      </p:pic>
      <p:pic>
        <p:nvPicPr>
          <p:cNvPr id="891" name="Google Shape;891;p61"/>
          <p:cNvPicPr preferRelativeResize="0"/>
          <p:nvPr/>
        </p:nvPicPr>
        <p:blipFill rotWithShape="1">
          <a:blip r:embed="rId3">
            <a:alphaModFix/>
          </a:blip>
          <a:srcRect b="0" l="0" r="0" t="0"/>
          <a:stretch/>
        </p:blipFill>
        <p:spPr>
          <a:xfrm>
            <a:off x="7526337" y="3963987"/>
            <a:ext cx="492125" cy="30162"/>
          </a:xfrm>
          <a:prstGeom prst="rect">
            <a:avLst/>
          </a:prstGeom>
          <a:noFill/>
          <a:ln>
            <a:noFill/>
          </a:ln>
        </p:spPr>
      </p:pic>
      <p:pic>
        <p:nvPicPr>
          <p:cNvPr id="892" name="Google Shape;892;p61"/>
          <p:cNvPicPr preferRelativeResize="0"/>
          <p:nvPr/>
        </p:nvPicPr>
        <p:blipFill rotWithShape="1">
          <a:blip r:embed="rId3">
            <a:alphaModFix/>
          </a:blip>
          <a:srcRect b="0" l="0" r="0" t="0"/>
          <a:stretch/>
        </p:blipFill>
        <p:spPr>
          <a:xfrm>
            <a:off x="7526337" y="4572000"/>
            <a:ext cx="492125" cy="31750"/>
          </a:xfrm>
          <a:prstGeom prst="rect">
            <a:avLst/>
          </a:prstGeom>
          <a:noFill/>
          <a:ln>
            <a:noFill/>
          </a:ln>
        </p:spPr>
      </p:pic>
      <p:pic>
        <p:nvPicPr>
          <p:cNvPr id="893" name="Google Shape;893;p61"/>
          <p:cNvPicPr preferRelativeResize="0"/>
          <p:nvPr/>
        </p:nvPicPr>
        <p:blipFill rotWithShape="1">
          <a:blip r:embed="rId3">
            <a:alphaModFix/>
          </a:blip>
          <a:srcRect b="0" l="0" r="0" t="0"/>
          <a:stretch/>
        </p:blipFill>
        <p:spPr>
          <a:xfrm>
            <a:off x="7526337" y="4953000"/>
            <a:ext cx="492125" cy="31750"/>
          </a:xfrm>
          <a:prstGeom prst="rect">
            <a:avLst/>
          </a:prstGeom>
          <a:noFill/>
          <a:ln>
            <a:noFill/>
          </a:ln>
        </p:spPr>
      </p:pic>
      <p:pic>
        <p:nvPicPr>
          <p:cNvPr id="894" name="Google Shape;894;p61"/>
          <p:cNvPicPr preferRelativeResize="0"/>
          <p:nvPr/>
        </p:nvPicPr>
        <p:blipFill rotWithShape="1">
          <a:blip r:embed="rId3">
            <a:alphaModFix/>
          </a:blip>
          <a:srcRect b="0" l="0" r="0" t="0"/>
          <a:stretch/>
        </p:blipFill>
        <p:spPr>
          <a:xfrm>
            <a:off x="7526337" y="5278437"/>
            <a:ext cx="492125" cy="31750"/>
          </a:xfrm>
          <a:prstGeom prst="rect">
            <a:avLst/>
          </a:prstGeom>
          <a:noFill/>
          <a:ln>
            <a:noFill/>
          </a:ln>
        </p:spPr>
      </p:pic>
      <p:pic>
        <p:nvPicPr>
          <p:cNvPr id="895" name="Google Shape;895;p61"/>
          <p:cNvPicPr preferRelativeResize="0"/>
          <p:nvPr/>
        </p:nvPicPr>
        <p:blipFill rotWithShape="1">
          <a:blip r:embed="rId3">
            <a:alphaModFix/>
          </a:blip>
          <a:srcRect b="0" l="0" r="0" t="0"/>
          <a:stretch/>
        </p:blipFill>
        <p:spPr>
          <a:xfrm>
            <a:off x="7526337" y="4256087"/>
            <a:ext cx="492125" cy="36512"/>
          </a:xfrm>
          <a:prstGeom prst="rect">
            <a:avLst/>
          </a:prstGeom>
          <a:noFill/>
          <a:ln>
            <a:noFill/>
          </a:ln>
        </p:spPr>
      </p:pic>
      <p:pic>
        <p:nvPicPr>
          <p:cNvPr id="896" name="Google Shape;896;p61"/>
          <p:cNvPicPr preferRelativeResize="0"/>
          <p:nvPr/>
        </p:nvPicPr>
        <p:blipFill rotWithShape="1">
          <a:blip r:embed="rId4">
            <a:alphaModFix/>
          </a:blip>
          <a:srcRect b="0" l="0" r="0" t="0"/>
          <a:stretch/>
        </p:blipFill>
        <p:spPr>
          <a:xfrm>
            <a:off x="1600200" y="5967412"/>
            <a:ext cx="2678112" cy="22225"/>
          </a:xfrm>
          <a:prstGeom prst="rect">
            <a:avLst/>
          </a:prstGeom>
          <a:noFill/>
          <a:ln>
            <a:noFill/>
          </a:ln>
        </p:spPr>
      </p:pic>
      <p:sp>
        <p:nvSpPr>
          <p:cNvPr id="897" name="Google Shape;897;p61"/>
          <p:cNvSpPr txBox="1"/>
          <p:nvPr/>
        </p:nvSpPr>
        <p:spPr>
          <a:xfrm>
            <a:off x="4767262" y="6026150"/>
            <a:ext cx="102393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Signed by Client</a:t>
            </a:r>
            <a:endParaRPr/>
          </a:p>
        </p:txBody>
      </p:sp>
      <p:sp>
        <p:nvSpPr>
          <p:cNvPr id="898" name="Google Shape;898;p61"/>
          <p:cNvSpPr txBox="1"/>
          <p:nvPr/>
        </p:nvSpPr>
        <p:spPr>
          <a:xfrm>
            <a:off x="1614487" y="6026150"/>
            <a:ext cx="17383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Signed by Account Executive</a:t>
            </a:r>
            <a:endParaRPr/>
          </a:p>
        </p:txBody>
      </p:sp>
      <p:sp>
        <p:nvSpPr>
          <p:cNvPr id="899" name="Google Shape;899;p61"/>
          <p:cNvSpPr txBox="1"/>
          <p:nvPr/>
        </p:nvSpPr>
        <p:spPr>
          <a:xfrm>
            <a:off x="3856037" y="6026150"/>
            <a:ext cx="37147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Date</a:t>
            </a:r>
            <a:endParaRPr/>
          </a:p>
        </p:txBody>
      </p:sp>
      <p:sp>
        <p:nvSpPr>
          <p:cNvPr id="900" name="Google Shape;900;p61"/>
          <p:cNvSpPr txBox="1"/>
          <p:nvPr/>
        </p:nvSpPr>
        <p:spPr>
          <a:xfrm>
            <a:off x="7056437" y="6026150"/>
            <a:ext cx="37147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Date</a:t>
            </a:r>
            <a:endParaRPr/>
          </a:p>
        </p:txBody>
      </p:sp>
      <p:pic>
        <p:nvPicPr>
          <p:cNvPr id="901" name="Google Shape;901;p61"/>
          <p:cNvPicPr preferRelativeResize="0"/>
          <p:nvPr/>
        </p:nvPicPr>
        <p:blipFill rotWithShape="1">
          <a:blip r:embed="rId4">
            <a:alphaModFix/>
          </a:blip>
          <a:srcRect b="0" l="0" r="0" t="0"/>
          <a:stretch/>
        </p:blipFill>
        <p:spPr>
          <a:xfrm>
            <a:off x="4722812" y="5967412"/>
            <a:ext cx="2679700" cy="22225"/>
          </a:xfrm>
          <a:prstGeom prst="rect">
            <a:avLst/>
          </a:prstGeom>
          <a:noFill/>
          <a:ln>
            <a:noFill/>
          </a:ln>
        </p:spPr>
      </p:pic>
      <p:sp>
        <p:nvSpPr>
          <p:cNvPr id="902" name="Google Shape;902;p61"/>
          <p:cNvSpPr txBox="1"/>
          <p:nvPr/>
        </p:nvSpPr>
        <p:spPr>
          <a:xfrm>
            <a:off x="1074737" y="2060575"/>
            <a:ext cx="2332037" cy="190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1" i="0" lang="en-US" sz="1300" u="none">
                <a:solidFill>
                  <a:srgbClr val="00274D"/>
                </a:solidFill>
                <a:latin typeface="Corbel"/>
                <a:ea typeface="Corbel"/>
                <a:cs typeface="Corbel"/>
                <a:sym typeface="Corbel"/>
              </a:rPr>
              <a:t>This agreement is between</a:t>
            </a:r>
            <a:endParaRPr/>
          </a:p>
        </p:txBody>
      </p:sp>
      <p:sp>
        <p:nvSpPr>
          <p:cNvPr id="903" name="Google Shape;903;p61"/>
          <p:cNvSpPr txBox="1"/>
          <p:nvPr/>
        </p:nvSpPr>
        <p:spPr>
          <a:xfrm>
            <a:off x="2887662" y="2024062"/>
            <a:ext cx="2638425" cy="282575"/>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WWWW</a:t>
            </a:r>
            <a:endParaRPr/>
          </a:p>
        </p:txBody>
      </p:sp>
      <p:sp>
        <p:nvSpPr>
          <p:cNvPr id="904" name="Google Shape;904;p61"/>
          <p:cNvSpPr txBox="1"/>
          <p:nvPr/>
        </p:nvSpPr>
        <p:spPr>
          <a:xfrm>
            <a:off x="5121275" y="2024062"/>
            <a:ext cx="280987"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&amp;</a:t>
            </a:r>
            <a:endParaRPr/>
          </a:p>
        </p:txBody>
      </p:sp>
      <p:sp>
        <p:nvSpPr>
          <p:cNvPr id="905" name="Google Shape;905;p61"/>
          <p:cNvSpPr txBox="1"/>
          <p:nvPr/>
        </p:nvSpPr>
        <p:spPr>
          <a:xfrm>
            <a:off x="5394325" y="2014537"/>
            <a:ext cx="3138487" cy="2841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Premium Auto Centers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nvSpPr>
        <p:spPr>
          <a:xfrm>
            <a:off x="609600" y="4495800"/>
            <a:ext cx="678656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3. What  are the biggest misconceptions consumers have about your business? </a:t>
            </a:r>
            <a:endParaRPr/>
          </a:p>
        </p:txBody>
      </p:sp>
      <p:sp>
        <p:nvSpPr>
          <p:cNvPr id="213" name="Google Shape;213;p33"/>
          <p:cNvSpPr txBox="1"/>
          <p:nvPr/>
        </p:nvSpPr>
        <p:spPr>
          <a:xfrm>
            <a:off x="615950" y="5486400"/>
            <a:ext cx="4464050"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4. What are your most distinctive selling advantages? </a:t>
            </a:r>
            <a:endParaRPr/>
          </a:p>
        </p:txBody>
      </p:sp>
      <p:sp>
        <p:nvSpPr>
          <p:cNvPr id="214" name="Google Shape;214;p33"/>
          <p:cNvSpPr txBox="1"/>
          <p:nvPr/>
        </p:nvSpPr>
        <p:spPr>
          <a:xfrm>
            <a:off x="809625" y="4624387"/>
            <a:ext cx="7681912"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That the service technicians do not have the technical expertise of the national shops and that Premium does not perform major repairs or factory scheduled maintenance.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15" name="Google Shape;215;p33"/>
          <p:cNvSpPr txBox="1"/>
          <p:nvPr/>
        </p:nvSpPr>
        <p:spPr>
          <a:xfrm>
            <a:off x="814387" y="5699125"/>
            <a:ext cx="7708900"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Jim Smith is a hand's on owner/operator, personally guaranteeing all work (even giving out mobile number).  All personnel are encouraged and empowered to do whatever it takes to provide an outstanding customer experience.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16" name="Google Shape;216;p33"/>
          <p:cNvSpPr txBox="1"/>
          <p:nvPr/>
        </p:nvSpPr>
        <p:spPr>
          <a:xfrm>
            <a:off x="630237" y="642937"/>
            <a:ext cx="7818437" cy="1920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300"/>
              <a:buFont typeface="Corbel"/>
              <a:buNone/>
            </a:pPr>
            <a:r>
              <a:rPr b="1" i="1" lang="en-US" sz="1300" u="none">
                <a:solidFill>
                  <a:srgbClr val="00274D"/>
                </a:solidFill>
                <a:latin typeface="Corbel"/>
                <a:ea typeface="Corbel"/>
                <a:cs typeface="Corbel"/>
                <a:sym typeface="Corbel"/>
              </a:rPr>
              <a:t>If you had the power to improve three things in your marketing, what would they be in order of their priority?</a:t>
            </a:r>
            <a:endParaRPr/>
          </a:p>
        </p:txBody>
      </p:sp>
      <p:sp>
        <p:nvSpPr>
          <p:cNvPr id="217" name="Google Shape;217;p33"/>
          <p:cNvSpPr txBox="1"/>
          <p:nvPr/>
        </p:nvSpPr>
        <p:spPr>
          <a:xfrm>
            <a:off x="609600" y="1093787"/>
            <a:ext cx="301625"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1.</a:t>
            </a:r>
            <a:endParaRPr/>
          </a:p>
        </p:txBody>
      </p:sp>
      <p:sp>
        <p:nvSpPr>
          <p:cNvPr id="218" name="Google Shape;218;p33"/>
          <p:cNvSpPr txBox="1"/>
          <p:nvPr/>
        </p:nvSpPr>
        <p:spPr>
          <a:xfrm>
            <a:off x="3352800" y="1093787"/>
            <a:ext cx="301625"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2.</a:t>
            </a:r>
            <a:endParaRPr/>
          </a:p>
        </p:txBody>
      </p:sp>
      <p:sp>
        <p:nvSpPr>
          <p:cNvPr id="219" name="Google Shape;219;p33"/>
          <p:cNvSpPr txBox="1"/>
          <p:nvPr/>
        </p:nvSpPr>
        <p:spPr>
          <a:xfrm>
            <a:off x="5980112" y="1093787"/>
            <a:ext cx="3000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3.</a:t>
            </a:r>
            <a:endParaRPr/>
          </a:p>
        </p:txBody>
      </p:sp>
      <p:sp>
        <p:nvSpPr>
          <p:cNvPr id="220" name="Google Shape;220;p33"/>
          <p:cNvSpPr txBox="1"/>
          <p:nvPr/>
        </p:nvSpPr>
        <p:spPr>
          <a:xfrm>
            <a:off x="836612" y="1069975"/>
            <a:ext cx="24685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Initiate Cause Marketing Programs</a:t>
            </a:r>
            <a:endParaRPr/>
          </a:p>
        </p:txBody>
      </p:sp>
      <p:sp>
        <p:nvSpPr>
          <p:cNvPr id="221" name="Google Shape;221;p33"/>
          <p:cNvSpPr txBox="1"/>
          <p:nvPr/>
        </p:nvSpPr>
        <p:spPr>
          <a:xfrm>
            <a:off x="3511550" y="1069975"/>
            <a:ext cx="24685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Tech recruitment</a:t>
            </a:r>
            <a:endParaRPr/>
          </a:p>
        </p:txBody>
      </p:sp>
      <p:sp>
        <p:nvSpPr>
          <p:cNvPr id="222" name="Google Shape;222;p33"/>
          <p:cNvSpPr txBox="1"/>
          <p:nvPr/>
        </p:nvSpPr>
        <p:spPr>
          <a:xfrm>
            <a:off x="6186487" y="1069975"/>
            <a:ext cx="2468562" cy="45243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Expand Target Consumers (by age, sex, geography)</a:t>
            </a:r>
            <a:endParaRPr/>
          </a:p>
        </p:txBody>
      </p:sp>
      <p:sp>
        <p:nvSpPr>
          <p:cNvPr id="223" name="Google Shape;223;p33"/>
          <p:cNvSpPr txBox="1"/>
          <p:nvPr/>
        </p:nvSpPr>
        <p:spPr>
          <a:xfrm>
            <a:off x="5237162" y="2132012"/>
            <a:ext cx="3287712" cy="1539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Grow New Traffic/Lead Calls </a:t>
            </a:r>
            <a:endParaRPr/>
          </a:p>
        </p:txBody>
      </p:sp>
      <p:sp>
        <p:nvSpPr>
          <p:cNvPr id="224" name="Google Shape;224;p33"/>
          <p:cNvSpPr txBox="1"/>
          <p:nvPr/>
        </p:nvSpPr>
        <p:spPr>
          <a:xfrm>
            <a:off x="5235575" y="3613150"/>
            <a:ext cx="3417887" cy="1539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Improve Reputation and Listing Management</a:t>
            </a:r>
            <a:endParaRPr/>
          </a:p>
        </p:txBody>
      </p:sp>
      <p:sp>
        <p:nvSpPr>
          <p:cNvPr id="225" name="Google Shape;225;p33"/>
          <p:cNvSpPr txBox="1"/>
          <p:nvPr/>
        </p:nvSpPr>
        <p:spPr>
          <a:xfrm>
            <a:off x="1536700" y="3589337"/>
            <a:ext cx="33512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0" i="0" lang="en-US" sz="1000" u="none">
                <a:solidFill>
                  <a:srgbClr val="00274D"/>
                </a:solidFill>
                <a:latin typeface="Corbel"/>
                <a:ea typeface="Corbel"/>
                <a:cs typeface="Corbel"/>
                <a:sym typeface="Corbel"/>
              </a:rPr>
              <a:t>Establish a Quarterly Spike/Seasonal Campaign</a:t>
            </a:r>
            <a:endParaRPr/>
          </a:p>
        </p:txBody>
      </p:sp>
      <p:sp>
        <p:nvSpPr>
          <p:cNvPr id="226" name="Google Shape;226;p33"/>
          <p:cNvSpPr txBox="1"/>
          <p:nvPr/>
        </p:nvSpPr>
        <p:spPr>
          <a:xfrm>
            <a:off x="5248275" y="2333625"/>
            <a:ext cx="36068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Expand Target Consumers (by age, sex, geography)</a:t>
            </a:r>
            <a:endParaRPr/>
          </a:p>
        </p:txBody>
      </p:sp>
      <p:sp>
        <p:nvSpPr>
          <p:cNvPr id="227" name="Google Shape;227;p33"/>
          <p:cNvSpPr txBox="1"/>
          <p:nvPr/>
        </p:nvSpPr>
        <p:spPr>
          <a:xfrm>
            <a:off x="5235575" y="4211637"/>
            <a:ext cx="341788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Tech recruitment</a:t>
            </a:r>
            <a:endParaRPr/>
          </a:p>
        </p:txBody>
      </p:sp>
      <p:sp>
        <p:nvSpPr>
          <p:cNvPr id="228" name="Google Shape;228;p33"/>
          <p:cNvSpPr txBox="1"/>
          <p:nvPr/>
        </p:nvSpPr>
        <p:spPr>
          <a:xfrm>
            <a:off x="1539875" y="2541587"/>
            <a:ext cx="306228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0" i="0" lang="en-US" sz="1000" u="none">
                <a:solidFill>
                  <a:srgbClr val="00274D"/>
                </a:solidFill>
                <a:latin typeface="Corbel"/>
                <a:ea typeface="Corbel"/>
                <a:cs typeface="Corbel"/>
                <a:sym typeface="Corbel"/>
              </a:rPr>
              <a:t>Utilize Co-op/Vendor Dollars	</a:t>
            </a:r>
            <a:endParaRPr/>
          </a:p>
        </p:txBody>
      </p:sp>
      <p:sp>
        <p:nvSpPr>
          <p:cNvPr id="229" name="Google Shape;229;p33"/>
          <p:cNvSpPr txBox="1"/>
          <p:nvPr/>
        </p:nvSpPr>
        <p:spPr>
          <a:xfrm>
            <a:off x="5237162" y="1736725"/>
            <a:ext cx="328612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Retain/Recapture Consumers </a:t>
            </a:r>
            <a:endParaRPr/>
          </a:p>
        </p:txBody>
      </p:sp>
      <p:sp>
        <p:nvSpPr>
          <p:cNvPr id="230" name="Google Shape;230;p33"/>
          <p:cNvSpPr txBox="1"/>
          <p:nvPr/>
        </p:nvSpPr>
        <p:spPr>
          <a:xfrm>
            <a:off x="5237162" y="2530475"/>
            <a:ext cx="32877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Change Consumer Attitudes</a:t>
            </a:r>
            <a:endParaRPr/>
          </a:p>
        </p:txBody>
      </p:sp>
      <p:sp>
        <p:nvSpPr>
          <p:cNvPr id="231" name="Google Shape;231;p33"/>
          <p:cNvSpPr txBox="1"/>
          <p:nvPr/>
        </p:nvSpPr>
        <p:spPr>
          <a:xfrm>
            <a:off x="5237162" y="3171825"/>
            <a:ext cx="3417887"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Maintain Market Dominance</a:t>
            </a:r>
            <a:endParaRPr/>
          </a:p>
        </p:txBody>
      </p:sp>
      <p:sp>
        <p:nvSpPr>
          <p:cNvPr id="232" name="Google Shape;232;p33"/>
          <p:cNvSpPr txBox="1"/>
          <p:nvPr/>
        </p:nvSpPr>
        <p:spPr>
          <a:xfrm>
            <a:off x="1544637" y="3806825"/>
            <a:ext cx="33512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Develop Database Marketing (Email &amp; Text)</a:t>
            </a:r>
            <a:endParaRPr/>
          </a:p>
        </p:txBody>
      </p:sp>
      <p:sp>
        <p:nvSpPr>
          <p:cNvPr id="233" name="Google Shape;233;p33"/>
          <p:cNvSpPr txBox="1"/>
          <p:nvPr/>
        </p:nvSpPr>
        <p:spPr>
          <a:xfrm>
            <a:off x="5245100" y="3829050"/>
            <a:ext cx="3417887" cy="1539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000"/>
              <a:buFont typeface="Corbel"/>
              <a:buNone/>
            </a:pPr>
            <a:r>
              <a:rPr b="0" i="0" lang="en-US" sz="1000" u="none">
                <a:solidFill>
                  <a:srgbClr val="00274D"/>
                </a:solidFill>
                <a:latin typeface="Corbel"/>
                <a:ea typeface="Corbel"/>
                <a:cs typeface="Corbel"/>
                <a:sym typeface="Corbel"/>
              </a:rPr>
              <a:t>Enhance Website (Mobile, Responsive, SEO, SEM)</a:t>
            </a:r>
            <a:endParaRPr/>
          </a:p>
        </p:txBody>
      </p:sp>
      <p:sp>
        <p:nvSpPr>
          <p:cNvPr id="234" name="Google Shape;234;p33"/>
          <p:cNvSpPr txBox="1"/>
          <p:nvPr/>
        </p:nvSpPr>
        <p:spPr>
          <a:xfrm>
            <a:off x="1531937" y="3171825"/>
            <a:ext cx="33512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Make Promotional Events Stronger</a:t>
            </a:r>
            <a:endParaRPr/>
          </a:p>
        </p:txBody>
      </p:sp>
      <p:sp>
        <p:nvSpPr>
          <p:cNvPr id="235" name="Google Shape;235;p33"/>
          <p:cNvSpPr txBox="1"/>
          <p:nvPr/>
        </p:nvSpPr>
        <p:spPr>
          <a:xfrm>
            <a:off x="5248275" y="4021137"/>
            <a:ext cx="3419475" cy="1539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Increase Market Share</a:t>
            </a:r>
            <a:endParaRPr/>
          </a:p>
        </p:txBody>
      </p:sp>
      <p:sp>
        <p:nvSpPr>
          <p:cNvPr id="236" name="Google Shape;236;p33"/>
          <p:cNvSpPr txBox="1"/>
          <p:nvPr/>
        </p:nvSpPr>
        <p:spPr>
          <a:xfrm>
            <a:off x="1544637" y="2368550"/>
            <a:ext cx="30607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0" i="0" lang="en-US" sz="1000" u="none">
                <a:solidFill>
                  <a:srgbClr val="00274D"/>
                </a:solidFill>
                <a:latin typeface="Corbel"/>
                <a:ea typeface="Corbel"/>
                <a:cs typeface="Corbel"/>
                <a:sym typeface="Corbel"/>
              </a:rPr>
              <a:t>Promote Off-price Items/Services</a:t>
            </a:r>
            <a:endParaRPr/>
          </a:p>
        </p:txBody>
      </p:sp>
      <p:sp>
        <p:nvSpPr>
          <p:cNvPr id="237" name="Google Shape;237;p33"/>
          <p:cNvSpPr txBox="1"/>
          <p:nvPr/>
        </p:nvSpPr>
        <p:spPr>
          <a:xfrm>
            <a:off x="1539875" y="3371850"/>
            <a:ext cx="3349625" cy="1539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Develop Digital/Mobile/Social Strategies</a:t>
            </a:r>
            <a:endParaRPr/>
          </a:p>
        </p:txBody>
      </p:sp>
      <p:sp>
        <p:nvSpPr>
          <p:cNvPr id="238" name="Google Shape;238;p33"/>
          <p:cNvSpPr txBox="1"/>
          <p:nvPr/>
        </p:nvSpPr>
        <p:spPr>
          <a:xfrm>
            <a:off x="1530350" y="1974850"/>
            <a:ext cx="30607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Feature Specific Products/Services</a:t>
            </a:r>
            <a:endParaRPr/>
          </a:p>
        </p:txBody>
      </p:sp>
      <p:sp>
        <p:nvSpPr>
          <p:cNvPr id="239" name="Google Shape;239;p33"/>
          <p:cNvSpPr txBox="1"/>
          <p:nvPr/>
        </p:nvSpPr>
        <p:spPr>
          <a:xfrm>
            <a:off x="1544637" y="4211637"/>
            <a:ext cx="33528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Develop Specially Staged Events</a:t>
            </a:r>
            <a:endParaRPr/>
          </a:p>
        </p:txBody>
      </p:sp>
      <p:sp>
        <p:nvSpPr>
          <p:cNvPr id="240" name="Google Shape;240;p33"/>
          <p:cNvSpPr txBox="1"/>
          <p:nvPr/>
        </p:nvSpPr>
        <p:spPr>
          <a:xfrm>
            <a:off x="1530350" y="1776412"/>
            <a:ext cx="3059112"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Introduce New Department/Products/Services</a:t>
            </a:r>
            <a:endParaRPr/>
          </a:p>
        </p:txBody>
      </p:sp>
      <p:sp>
        <p:nvSpPr>
          <p:cNvPr id="241" name="Google Shape;241;p33"/>
          <p:cNvSpPr txBox="1"/>
          <p:nvPr/>
        </p:nvSpPr>
        <p:spPr>
          <a:xfrm>
            <a:off x="5145087" y="3338512"/>
            <a:ext cx="2533650" cy="23653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Elevate Business Brand/Image</a:t>
            </a:r>
            <a:endParaRPr/>
          </a:p>
        </p:txBody>
      </p:sp>
      <p:sp>
        <p:nvSpPr>
          <p:cNvPr id="242" name="Google Shape;242;p33"/>
          <p:cNvSpPr txBox="1"/>
          <p:nvPr/>
        </p:nvSpPr>
        <p:spPr>
          <a:xfrm>
            <a:off x="1690687" y="1465262"/>
            <a:ext cx="1308100"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1" i="0" lang="en-US" sz="1300" u="sng">
                <a:solidFill>
                  <a:srgbClr val="00274D"/>
                </a:solidFill>
                <a:latin typeface="Corbel"/>
                <a:ea typeface="Corbel"/>
                <a:cs typeface="Corbel"/>
                <a:sym typeface="Corbel"/>
              </a:rPr>
              <a:t>Product/Service</a:t>
            </a:r>
            <a:r>
              <a:rPr b="1" i="0" lang="en-US" sz="1100" u="none">
                <a:solidFill>
                  <a:srgbClr val="00274D"/>
                </a:solidFill>
                <a:latin typeface="Corbel"/>
                <a:ea typeface="Corbel"/>
                <a:cs typeface="Corbel"/>
                <a:sym typeface="Corbel"/>
              </a:rPr>
              <a:t> </a:t>
            </a:r>
            <a:endParaRPr/>
          </a:p>
        </p:txBody>
      </p:sp>
      <p:sp>
        <p:nvSpPr>
          <p:cNvPr id="243" name="Google Shape;243;p33"/>
          <p:cNvSpPr txBox="1"/>
          <p:nvPr/>
        </p:nvSpPr>
        <p:spPr>
          <a:xfrm>
            <a:off x="1452562" y="2125662"/>
            <a:ext cx="3536950" cy="23653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000"/>
              <a:buFont typeface="Corbel"/>
              <a:buNone/>
            </a:pPr>
            <a:r>
              <a:rPr b="0" i="0" lang="en-US" sz="1000" u="none">
                <a:solidFill>
                  <a:srgbClr val="00274D"/>
                </a:solidFill>
                <a:latin typeface="Corbel"/>
                <a:ea typeface="Corbel"/>
                <a:cs typeface="Corbel"/>
                <a:sym typeface="Corbel"/>
              </a:rPr>
              <a:t>Call Attention To Brands/Private Labels Carried</a:t>
            </a:r>
            <a:endParaRPr/>
          </a:p>
        </p:txBody>
      </p:sp>
      <p:sp>
        <p:nvSpPr>
          <p:cNvPr id="244" name="Google Shape;244;p33"/>
          <p:cNvSpPr txBox="1"/>
          <p:nvPr/>
        </p:nvSpPr>
        <p:spPr>
          <a:xfrm>
            <a:off x="1862137" y="2763837"/>
            <a:ext cx="941387"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1" i="0" lang="en-US" sz="1300" u="sng">
                <a:solidFill>
                  <a:srgbClr val="00274D"/>
                </a:solidFill>
                <a:latin typeface="Corbel"/>
                <a:ea typeface="Corbel"/>
                <a:cs typeface="Corbel"/>
                <a:sym typeface="Corbel"/>
              </a:rPr>
              <a:t>Promotion</a:t>
            </a:r>
            <a:r>
              <a:rPr b="1" i="0" lang="en-US" sz="1800" u="none">
                <a:solidFill>
                  <a:srgbClr val="00274D"/>
                </a:solidFill>
                <a:latin typeface="Corbel"/>
                <a:ea typeface="Corbel"/>
                <a:cs typeface="Corbel"/>
                <a:sym typeface="Corbel"/>
              </a:rPr>
              <a:t> </a:t>
            </a:r>
            <a:endParaRPr/>
          </a:p>
        </p:txBody>
      </p:sp>
      <p:sp>
        <p:nvSpPr>
          <p:cNvPr id="245" name="Google Shape;245;p33"/>
          <p:cNvSpPr txBox="1"/>
          <p:nvPr/>
        </p:nvSpPr>
        <p:spPr>
          <a:xfrm>
            <a:off x="1547812" y="4011612"/>
            <a:ext cx="3352800"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Initiate Cause Marketing Programs</a:t>
            </a:r>
            <a:endParaRPr/>
          </a:p>
        </p:txBody>
      </p:sp>
      <p:sp>
        <p:nvSpPr>
          <p:cNvPr id="246" name="Google Shape;246;p33"/>
          <p:cNvSpPr txBox="1"/>
          <p:nvPr/>
        </p:nvSpPr>
        <p:spPr>
          <a:xfrm>
            <a:off x="5446712" y="1447800"/>
            <a:ext cx="909637"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1" i="0" lang="en-US" sz="1300" u="sng">
                <a:solidFill>
                  <a:srgbClr val="00274D"/>
                </a:solidFill>
                <a:latin typeface="Corbel"/>
                <a:ea typeface="Corbel"/>
                <a:cs typeface="Corbel"/>
                <a:sym typeface="Corbel"/>
              </a:rPr>
              <a:t>Consumer</a:t>
            </a:r>
            <a:r>
              <a:rPr b="1" i="0" lang="en-US" sz="1100" u="none">
                <a:solidFill>
                  <a:srgbClr val="00274D"/>
                </a:solidFill>
                <a:latin typeface="Corbel"/>
                <a:ea typeface="Corbel"/>
                <a:cs typeface="Corbel"/>
                <a:sym typeface="Corbel"/>
              </a:rPr>
              <a:t> </a:t>
            </a:r>
            <a:endParaRPr/>
          </a:p>
        </p:txBody>
      </p:sp>
      <p:sp>
        <p:nvSpPr>
          <p:cNvPr id="247" name="Google Shape;247;p33"/>
          <p:cNvSpPr txBox="1"/>
          <p:nvPr/>
        </p:nvSpPr>
        <p:spPr>
          <a:xfrm>
            <a:off x="5237162" y="1935162"/>
            <a:ext cx="3286125" cy="14605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000"/>
              <a:buFont typeface="Corbel"/>
              <a:buNone/>
            </a:pPr>
            <a:r>
              <a:rPr b="1" i="0" lang="en-US" sz="1000" u="none">
                <a:solidFill>
                  <a:srgbClr val="00274D"/>
                </a:solidFill>
                <a:latin typeface="Corbel"/>
                <a:ea typeface="Corbel"/>
                <a:cs typeface="Corbel"/>
                <a:sym typeface="Corbel"/>
              </a:rPr>
              <a:t>Increase Frequency of Customer Visits</a:t>
            </a:r>
            <a:endParaRPr/>
          </a:p>
        </p:txBody>
      </p:sp>
      <p:sp>
        <p:nvSpPr>
          <p:cNvPr id="248" name="Google Shape;248;p33"/>
          <p:cNvSpPr txBox="1"/>
          <p:nvPr/>
        </p:nvSpPr>
        <p:spPr>
          <a:xfrm>
            <a:off x="5659437" y="2841625"/>
            <a:ext cx="601662" cy="2825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300"/>
              <a:buFont typeface="Corbel"/>
              <a:buNone/>
            </a:pPr>
            <a:r>
              <a:rPr b="1" i="0" lang="en-US" sz="1300" u="sng">
                <a:solidFill>
                  <a:srgbClr val="00274D"/>
                </a:solidFill>
                <a:latin typeface="Corbel"/>
                <a:ea typeface="Corbel"/>
                <a:cs typeface="Corbel"/>
                <a:sym typeface="Corbel"/>
              </a:rPr>
              <a:t>Brand</a:t>
            </a:r>
            <a:r>
              <a:rPr b="1" i="0" lang="en-US" sz="1100" u="none">
                <a:solidFill>
                  <a:srgbClr val="00274D"/>
                </a:solidFill>
                <a:latin typeface="Corbel"/>
                <a:ea typeface="Corbel"/>
                <a:cs typeface="Corbel"/>
                <a:sym typeface="Corbel"/>
              </a:rPr>
              <a:t> </a:t>
            </a:r>
            <a:endParaRPr/>
          </a:p>
        </p:txBody>
      </p:sp>
      <p:sp>
        <p:nvSpPr>
          <p:cNvPr id="249" name="Google Shape;249;p33"/>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nvSpPr>
        <p:spPr>
          <a:xfrm>
            <a:off x="695325" y="2992437"/>
            <a:ext cx="34131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6.    a. What are your poorest performing months? </a:t>
            </a:r>
            <a:endParaRPr/>
          </a:p>
        </p:txBody>
      </p:sp>
      <p:sp>
        <p:nvSpPr>
          <p:cNvPr id="255" name="Google Shape;255;p34"/>
          <p:cNvSpPr txBox="1"/>
          <p:nvPr/>
        </p:nvSpPr>
        <p:spPr>
          <a:xfrm>
            <a:off x="930275" y="3586162"/>
            <a:ext cx="2770187" cy="177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b. What are your best performing months?</a:t>
            </a:r>
            <a:endParaRPr/>
          </a:p>
        </p:txBody>
      </p:sp>
      <p:sp>
        <p:nvSpPr>
          <p:cNvPr id="256" name="Google Shape;256;p34"/>
          <p:cNvSpPr txBox="1"/>
          <p:nvPr/>
        </p:nvSpPr>
        <p:spPr>
          <a:xfrm>
            <a:off x="4446587" y="2976562"/>
            <a:ext cx="3773487" cy="177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7. a. What is the most frequent compliment that you get?</a:t>
            </a:r>
            <a:endParaRPr/>
          </a:p>
        </p:txBody>
      </p:sp>
      <p:sp>
        <p:nvSpPr>
          <p:cNvPr id="257" name="Google Shape;257;p34"/>
          <p:cNvSpPr txBox="1"/>
          <p:nvPr/>
        </p:nvSpPr>
        <p:spPr>
          <a:xfrm>
            <a:off x="1128712" y="3113087"/>
            <a:ext cx="29860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November, December, January</a:t>
            </a:r>
            <a:endParaRPr/>
          </a:p>
        </p:txBody>
      </p:sp>
      <p:sp>
        <p:nvSpPr>
          <p:cNvPr id="258" name="Google Shape;258;p34"/>
          <p:cNvSpPr txBox="1"/>
          <p:nvPr/>
        </p:nvSpPr>
        <p:spPr>
          <a:xfrm>
            <a:off x="1090612" y="3741737"/>
            <a:ext cx="2795587" cy="2667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May, June, August</a:t>
            </a:r>
            <a:endParaRPr/>
          </a:p>
        </p:txBody>
      </p:sp>
      <p:sp>
        <p:nvSpPr>
          <p:cNvPr id="259" name="Google Shape;259;p34"/>
          <p:cNvSpPr txBox="1"/>
          <p:nvPr/>
        </p:nvSpPr>
        <p:spPr>
          <a:xfrm>
            <a:off x="4562475" y="3811587"/>
            <a:ext cx="371157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 b. What is the most frequent complaint that you get?</a:t>
            </a:r>
            <a:endParaRPr/>
          </a:p>
        </p:txBody>
      </p:sp>
      <p:sp>
        <p:nvSpPr>
          <p:cNvPr id="260" name="Google Shape;260;p34"/>
          <p:cNvSpPr txBox="1"/>
          <p:nvPr/>
        </p:nvSpPr>
        <p:spPr>
          <a:xfrm>
            <a:off x="4759325" y="3128962"/>
            <a:ext cx="3622675" cy="8223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Your staff has consistently gone over and above to enhace the customer experience. </a:t>
            </a:r>
            <a:endParaRPr/>
          </a:p>
          <a:p>
            <a:pPr indent="0" lvl="0" marL="0" marR="0" rtl="0" algn="l">
              <a:lnSpc>
                <a:spcPct val="100000"/>
              </a:lnSpc>
              <a:spcBef>
                <a:spcPts val="0"/>
              </a:spcBef>
              <a:spcAft>
                <a:spcPts val="0"/>
              </a:spcAft>
              <a:buClr>
                <a:schemeClr val="dk1"/>
              </a:buClr>
              <a:buSzPts val="1200"/>
              <a:buFont typeface="Corbel"/>
              <a:buNone/>
            </a:pPr>
            <a:r>
              <a:t/>
            </a:r>
            <a:endParaRPr b="0" i="0" sz="1200" u="none">
              <a:solidFill>
                <a:srgbClr val="00274D"/>
              </a:solidFill>
              <a:latin typeface="Corbel"/>
              <a:ea typeface="Corbel"/>
              <a:cs typeface="Corbel"/>
              <a:sym typeface="Corbel"/>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61" name="Google Shape;261;p34"/>
          <p:cNvSpPr txBox="1"/>
          <p:nvPr/>
        </p:nvSpPr>
        <p:spPr>
          <a:xfrm>
            <a:off x="4748212" y="3963987"/>
            <a:ext cx="3557587" cy="8223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While only marginally higher than other competitors, it has been an issue since the beginning of the recession.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62" name="Google Shape;262;p34"/>
          <p:cNvSpPr txBox="1"/>
          <p:nvPr/>
        </p:nvSpPr>
        <p:spPr>
          <a:xfrm>
            <a:off x="930275" y="4141787"/>
            <a:ext cx="277018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c.  What are your best performing days?</a:t>
            </a:r>
            <a:endParaRPr/>
          </a:p>
        </p:txBody>
      </p:sp>
      <p:sp>
        <p:nvSpPr>
          <p:cNvPr id="263" name="Google Shape;263;p34"/>
          <p:cNvSpPr txBox="1"/>
          <p:nvPr/>
        </p:nvSpPr>
        <p:spPr>
          <a:xfrm>
            <a:off x="1130300" y="4268787"/>
            <a:ext cx="2755900" cy="2667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Friday, Monday</a:t>
            </a:r>
            <a:endParaRPr/>
          </a:p>
        </p:txBody>
      </p:sp>
      <p:sp>
        <p:nvSpPr>
          <p:cNvPr id="264" name="Google Shape;264;p34"/>
          <p:cNvSpPr txBox="1"/>
          <p:nvPr/>
        </p:nvSpPr>
        <p:spPr>
          <a:xfrm>
            <a:off x="695325" y="931862"/>
            <a:ext cx="6557962" cy="177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5. What image do you want your company’s name to project to your consumers? </a:t>
            </a:r>
            <a:endParaRPr/>
          </a:p>
        </p:txBody>
      </p:sp>
      <p:sp>
        <p:nvSpPr>
          <p:cNvPr id="265" name="Google Shape;265;p34"/>
          <p:cNvSpPr txBox="1"/>
          <p:nvPr/>
        </p:nvSpPr>
        <p:spPr>
          <a:xfrm>
            <a:off x="1116012" y="2405062"/>
            <a:ext cx="378301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Does your current slogan project the same image? </a:t>
            </a:r>
            <a:endParaRPr/>
          </a:p>
        </p:txBody>
      </p:sp>
      <p:sp>
        <p:nvSpPr>
          <p:cNvPr id="266" name="Google Shape;266;p34"/>
          <p:cNvSpPr txBox="1"/>
          <p:nvPr/>
        </p:nvSpPr>
        <p:spPr>
          <a:xfrm>
            <a:off x="1147762" y="1090612"/>
            <a:ext cx="7051675" cy="8223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As the major locally owned auto repair center, the desired image is one of caring for the customer, standing behind all their work and providing a world-class customer experience from the first call until the customer's keys are returned.</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67" name="Google Shape;267;p34"/>
          <p:cNvSpPr txBox="1"/>
          <p:nvPr/>
        </p:nvSpPr>
        <p:spPr>
          <a:xfrm>
            <a:off x="4449762" y="2351087"/>
            <a:ext cx="3621087" cy="26987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Yes</a:t>
            </a:r>
            <a:endParaRPr/>
          </a:p>
        </p:txBody>
      </p:sp>
      <p:sp>
        <p:nvSpPr>
          <p:cNvPr id="268" name="Google Shape;268;p34"/>
          <p:cNvSpPr txBox="1"/>
          <p:nvPr/>
        </p:nvSpPr>
        <p:spPr>
          <a:xfrm>
            <a:off x="1130300" y="1979612"/>
            <a:ext cx="3783012" cy="177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Current company slogan</a:t>
            </a:r>
            <a:endParaRPr/>
          </a:p>
        </p:txBody>
      </p:sp>
      <p:sp>
        <p:nvSpPr>
          <p:cNvPr id="269" name="Google Shape;269;p34"/>
          <p:cNvSpPr txBox="1"/>
          <p:nvPr/>
        </p:nvSpPr>
        <p:spPr>
          <a:xfrm>
            <a:off x="1358900" y="2133600"/>
            <a:ext cx="6489700" cy="45243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"Taking care of you, your car and your community"</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70" name="Google Shape;270;p34"/>
          <p:cNvSpPr txBox="1"/>
          <p:nvPr/>
        </p:nvSpPr>
        <p:spPr>
          <a:xfrm>
            <a:off x="685800" y="4878387"/>
            <a:ext cx="3300412" cy="5540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8. </a:t>
            </a:r>
            <a:r>
              <a:rPr b="1" i="0" lang="en-US" sz="1200" u="none">
                <a:solidFill>
                  <a:srgbClr val="00274D"/>
                </a:solidFill>
                <a:latin typeface="Corbel"/>
                <a:ea typeface="Corbel"/>
                <a:cs typeface="Corbel"/>
                <a:sym typeface="Corbel"/>
              </a:rPr>
              <a:t>What digital marketing strategies are you currently utilizing? What are your goals and how do you measure the effectiveness</a:t>
            </a:r>
            <a:r>
              <a:rPr b="0" i="0" lang="en-US" sz="1200" u="none">
                <a:solidFill>
                  <a:srgbClr val="00274D"/>
                </a:solidFill>
                <a:latin typeface="Corbel"/>
                <a:ea typeface="Corbel"/>
                <a:cs typeface="Corbel"/>
                <a:sym typeface="Corbel"/>
              </a:rPr>
              <a:t>? </a:t>
            </a:r>
            <a:endParaRPr/>
          </a:p>
        </p:txBody>
      </p:sp>
      <p:sp>
        <p:nvSpPr>
          <p:cNvPr id="271" name="Google Shape;271;p34"/>
          <p:cNvSpPr txBox="1"/>
          <p:nvPr/>
        </p:nvSpPr>
        <p:spPr>
          <a:xfrm>
            <a:off x="4449762" y="4878387"/>
            <a:ext cx="3897312" cy="5540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4D"/>
              </a:buClr>
              <a:buSzPts val="1200"/>
              <a:buFont typeface="Corbel"/>
              <a:buNone/>
            </a:pPr>
            <a:r>
              <a:rPr b="1" i="1" lang="en-US" sz="1200" u="none">
                <a:solidFill>
                  <a:srgbClr val="00274D"/>
                </a:solidFill>
                <a:latin typeface="Corbel"/>
                <a:ea typeface="Corbel"/>
                <a:cs typeface="Corbel"/>
                <a:sym typeface="Corbel"/>
              </a:rPr>
              <a:t>9. </a:t>
            </a:r>
            <a:r>
              <a:rPr b="1" i="0" lang="en-US" sz="1200" u="none">
                <a:solidFill>
                  <a:srgbClr val="00274D"/>
                </a:solidFill>
                <a:latin typeface="Corbel"/>
                <a:ea typeface="Corbel"/>
                <a:cs typeface="Corbel"/>
                <a:sym typeface="Corbel"/>
              </a:rPr>
              <a:t>Do you have a social media strategy (i.e. Facebook, Google+, Twitter, Instagram, etc.)?  If so, what are your goals and how do you measure the effectiveness?</a:t>
            </a:r>
            <a:endParaRPr/>
          </a:p>
        </p:txBody>
      </p:sp>
      <p:sp>
        <p:nvSpPr>
          <p:cNvPr id="272" name="Google Shape;272;p34"/>
          <p:cNvSpPr txBox="1"/>
          <p:nvPr/>
        </p:nvSpPr>
        <p:spPr>
          <a:xfrm>
            <a:off x="685800" y="5446712"/>
            <a:ext cx="3429000" cy="822325"/>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At the current time, very few digital strategies have been utilized, but you wish to explore strategic options.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273" name="Google Shape;273;p34"/>
          <p:cNvSpPr txBox="1"/>
          <p:nvPr/>
        </p:nvSpPr>
        <p:spPr>
          <a:xfrm>
            <a:off x="4572000" y="5446712"/>
            <a:ext cx="3962400"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While you currently have a Facebook page, you have not had the time to post or fully engage in any social media marketing strategies.  </a:t>
            </a:r>
            <a:endParaRPr/>
          </a:p>
        </p:txBody>
      </p:sp>
      <p:sp>
        <p:nvSpPr>
          <p:cNvPr id="274" name="Google Shape;274;p34"/>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nvSpPr>
        <p:spPr>
          <a:xfrm>
            <a:off x="838200" y="1970087"/>
            <a:ext cx="342900" cy="273050"/>
          </a:xfrm>
          <a:prstGeom prst="rect">
            <a:avLst/>
          </a:prstGeom>
          <a:solidFill>
            <a:srgbClr val="4E5E53"/>
          </a:solidFill>
          <a:ln>
            <a:noFill/>
          </a:ln>
          <a:effectLst>
            <a:outerShdw blurRad="63500" dir="5400000" dist="23000">
              <a:srgbClr val="000000">
                <a:alpha val="34901"/>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280" name="Google Shape;280;p35"/>
          <p:cNvSpPr txBox="1"/>
          <p:nvPr/>
        </p:nvSpPr>
        <p:spPr>
          <a:xfrm>
            <a:off x="2971800" y="1970087"/>
            <a:ext cx="342900" cy="273050"/>
          </a:xfrm>
          <a:prstGeom prst="rect">
            <a:avLst/>
          </a:prstGeom>
          <a:solidFill>
            <a:srgbClr val="4E5E53"/>
          </a:solidFill>
          <a:ln>
            <a:noFill/>
          </a:ln>
          <a:effectLst>
            <a:outerShdw blurRad="63500" dir="5400000" dist="23000">
              <a:srgbClr val="000000">
                <a:alpha val="34901"/>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281" name="Google Shape;281;p35"/>
          <p:cNvSpPr txBox="1"/>
          <p:nvPr/>
        </p:nvSpPr>
        <p:spPr>
          <a:xfrm>
            <a:off x="4800600" y="1970087"/>
            <a:ext cx="342900" cy="273050"/>
          </a:xfrm>
          <a:prstGeom prst="rect">
            <a:avLst/>
          </a:prstGeom>
          <a:solidFill>
            <a:srgbClr val="4E5E53"/>
          </a:solidFill>
          <a:ln>
            <a:noFill/>
          </a:ln>
          <a:effectLst>
            <a:outerShdw blurRad="63500" dir="5400000" dist="23000">
              <a:srgbClr val="000000">
                <a:alpha val="34901"/>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282" name="Google Shape;282;p35"/>
          <p:cNvSpPr txBox="1"/>
          <p:nvPr/>
        </p:nvSpPr>
        <p:spPr>
          <a:xfrm>
            <a:off x="6858000" y="1970087"/>
            <a:ext cx="342900" cy="273050"/>
          </a:xfrm>
          <a:prstGeom prst="rect">
            <a:avLst/>
          </a:prstGeom>
          <a:solidFill>
            <a:srgbClr val="4E5E53"/>
          </a:solidFill>
          <a:ln>
            <a:noFill/>
          </a:ln>
          <a:effectLst>
            <a:outerShdw blurRad="63500" dir="5400000" dist="23000">
              <a:srgbClr val="000000">
                <a:alpha val="34901"/>
              </a:srgbClr>
            </a:outerShdw>
          </a:effectLst>
        </p:spPr>
        <p:txBody>
          <a:bodyPr anchorCtr="0" anchor="ctr"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283" name="Google Shape;283;p35"/>
          <p:cNvSpPr txBox="1"/>
          <p:nvPr/>
        </p:nvSpPr>
        <p:spPr>
          <a:xfrm>
            <a:off x="525462" y="762000"/>
            <a:ext cx="7983537"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1" i="1" lang="en-US" sz="1400" u="none">
                <a:solidFill>
                  <a:srgbClr val="00274D"/>
                </a:solidFill>
                <a:latin typeface="Corbel"/>
                <a:ea typeface="Corbel"/>
                <a:cs typeface="Corbel"/>
                <a:sym typeface="Corbel"/>
              </a:rPr>
              <a:t>II. Determining a business’ needed investment in target.</a:t>
            </a:r>
            <a:r>
              <a:rPr b="0" i="0" lang="en-US" sz="1400" u="none">
                <a:solidFill>
                  <a:srgbClr val="00274D"/>
                </a:solidFill>
                <a:latin typeface="Corbel"/>
                <a:ea typeface="Corbel"/>
                <a:cs typeface="Corbel"/>
                <a:sym typeface="Corbel"/>
              </a:rPr>
              <a:t> </a:t>
            </a:r>
            <a:endParaRPr/>
          </a:p>
        </p:txBody>
      </p:sp>
      <p:sp>
        <p:nvSpPr>
          <p:cNvPr id="284" name="Google Shape;284;p35"/>
          <p:cNvSpPr txBox="1"/>
          <p:nvPr/>
        </p:nvSpPr>
        <p:spPr>
          <a:xfrm>
            <a:off x="725487" y="1282700"/>
            <a:ext cx="39703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A. What percentage of your “target” consumers are Men? </a:t>
            </a:r>
            <a:endParaRPr/>
          </a:p>
        </p:txBody>
      </p:sp>
      <p:sp>
        <p:nvSpPr>
          <p:cNvPr id="285" name="Google Shape;285;p35"/>
          <p:cNvSpPr txBox="1"/>
          <p:nvPr/>
        </p:nvSpPr>
        <p:spPr>
          <a:xfrm>
            <a:off x="5437187" y="1295400"/>
            <a:ext cx="71278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Women?</a:t>
            </a:r>
            <a:endParaRPr/>
          </a:p>
        </p:txBody>
      </p:sp>
      <p:sp>
        <p:nvSpPr>
          <p:cNvPr id="286" name="Google Shape;286;p35"/>
          <p:cNvSpPr txBox="1"/>
          <p:nvPr/>
        </p:nvSpPr>
        <p:spPr>
          <a:xfrm>
            <a:off x="725487" y="1635125"/>
            <a:ext cx="5181600"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B. What is the perceived income of your “target” consumer’s household? </a:t>
            </a:r>
            <a:endParaRPr/>
          </a:p>
        </p:txBody>
      </p:sp>
      <p:sp>
        <p:nvSpPr>
          <p:cNvPr id="287" name="Google Shape;287;p35"/>
          <p:cNvSpPr txBox="1"/>
          <p:nvPr/>
        </p:nvSpPr>
        <p:spPr>
          <a:xfrm>
            <a:off x="525462" y="3595687"/>
            <a:ext cx="1577975" cy="2047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400"/>
              <a:buFont typeface="Corbel"/>
              <a:buNone/>
            </a:pPr>
            <a:r>
              <a:rPr b="1" i="1" lang="en-US" sz="1400" u="none">
                <a:solidFill>
                  <a:srgbClr val="00274D"/>
                </a:solidFill>
                <a:latin typeface="Corbel"/>
                <a:ea typeface="Corbel"/>
                <a:cs typeface="Corbel"/>
                <a:sym typeface="Corbel"/>
              </a:rPr>
              <a:t>III. Lenograph</a:t>
            </a:r>
            <a:endParaRPr/>
          </a:p>
        </p:txBody>
      </p:sp>
      <p:sp>
        <p:nvSpPr>
          <p:cNvPr id="288" name="Google Shape;288;p35"/>
          <p:cNvSpPr txBox="1"/>
          <p:nvPr/>
        </p:nvSpPr>
        <p:spPr>
          <a:xfrm>
            <a:off x="388937" y="5411787"/>
            <a:ext cx="1220787" cy="20478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HAVE</a:t>
            </a:r>
            <a:endParaRPr/>
          </a:p>
        </p:txBody>
      </p:sp>
      <p:sp>
        <p:nvSpPr>
          <p:cNvPr id="289" name="Google Shape;289;p35"/>
          <p:cNvSpPr txBox="1"/>
          <p:nvPr/>
        </p:nvSpPr>
        <p:spPr>
          <a:xfrm>
            <a:off x="388937" y="5891212"/>
            <a:ext cx="1233487" cy="204787"/>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rgbClr val="00274D"/>
              </a:buClr>
              <a:buSzPts val="1400"/>
              <a:buFont typeface="Corbel"/>
              <a:buNone/>
            </a:pPr>
            <a:r>
              <a:rPr b="1" i="0" lang="en-US" sz="1400" u="none">
                <a:solidFill>
                  <a:srgbClr val="00274D"/>
                </a:solidFill>
                <a:latin typeface="Corbel"/>
                <a:ea typeface="Corbel"/>
                <a:cs typeface="Corbel"/>
                <a:sym typeface="Corbel"/>
              </a:rPr>
              <a:t>WANT</a:t>
            </a:r>
            <a:endParaRPr/>
          </a:p>
        </p:txBody>
      </p:sp>
      <p:sp>
        <p:nvSpPr>
          <p:cNvPr id="290" name="Google Shape;290;p35"/>
          <p:cNvSpPr txBox="1"/>
          <p:nvPr/>
        </p:nvSpPr>
        <p:spPr>
          <a:xfrm>
            <a:off x="4586287" y="1228725"/>
            <a:ext cx="61277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40</a:t>
            </a:r>
            <a:endParaRPr/>
          </a:p>
        </p:txBody>
      </p:sp>
      <p:sp>
        <p:nvSpPr>
          <p:cNvPr id="291" name="Google Shape;291;p35"/>
          <p:cNvSpPr txBox="1"/>
          <p:nvPr/>
        </p:nvSpPr>
        <p:spPr>
          <a:xfrm>
            <a:off x="6269037" y="1255712"/>
            <a:ext cx="7413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60</a:t>
            </a:r>
            <a:endParaRPr/>
          </a:p>
        </p:txBody>
      </p:sp>
      <p:graphicFrame>
        <p:nvGraphicFramePr>
          <p:cNvPr id="292" name="Google Shape;292;p35"/>
          <p:cNvGraphicFramePr/>
          <p:nvPr/>
        </p:nvGraphicFramePr>
        <p:xfrm>
          <a:off x="1692275" y="4829175"/>
          <a:ext cx="3000000" cy="3000000"/>
        </p:xfrm>
        <a:graphic>
          <a:graphicData uri="http://schemas.openxmlformats.org/drawingml/2006/table">
            <a:tbl>
              <a:tblPr>
                <a:noFill/>
                <a:tableStyleId>{16E7ADB7-7BF5-45EB-828F-F15011FFCE15}</a:tableStyleId>
              </a:tblPr>
              <a:tblGrid>
                <a:gridCol w="1143000"/>
                <a:gridCol w="1143000"/>
                <a:gridCol w="1143000"/>
                <a:gridCol w="1143000"/>
                <a:gridCol w="1143000"/>
                <a:gridCol w="1143000"/>
              </a:tblGrid>
              <a:tr h="442900">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12-18</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19-25</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26-35</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36-45</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46-55</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274D"/>
                        </a:buClr>
                        <a:buSzPts val="2100"/>
                        <a:buFont typeface="Corbel"/>
                        <a:buNone/>
                      </a:pPr>
                      <a:r>
                        <a:rPr b="0" i="0" lang="en-US" sz="2100" u="none" cap="none" strike="noStrike">
                          <a:solidFill>
                            <a:srgbClr val="00274D"/>
                          </a:solidFill>
                          <a:latin typeface="Corbel"/>
                          <a:ea typeface="Corbel"/>
                          <a:cs typeface="Corbel"/>
                          <a:sym typeface="Corbel"/>
                        </a:rPr>
                        <a:t>56+</a:t>
                      </a:r>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0850">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9250">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latin typeface="Corbel"/>
                        <a:ea typeface="Corbel"/>
                        <a:cs typeface="Corbel"/>
                        <a:sym typeface="Corbel"/>
                      </a:endParaRPr>
                    </a:p>
                  </a:txBody>
                  <a:tcPr marT="37400" marB="37400" marR="74825" marL="748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93" name="Google Shape;293;p35"/>
          <p:cNvSpPr txBox="1"/>
          <p:nvPr/>
        </p:nvSpPr>
        <p:spPr>
          <a:xfrm>
            <a:off x="1624012" y="5316537"/>
            <a:ext cx="113347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0</a:t>
            </a:r>
            <a:endParaRPr/>
          </a:p>
        </p:txBody>
      </p:sp>
      <p:sp>
        <p:nvSpPr>
          <p:cNvPr id="294" name="Google Shape;294;p35"/>
          <p:cNvSpPr txBox="1"/>
          <p:nvPr/>
        </p:nvSpPr>
        <p:spPr>
          <a:xfrm>
            <a:off x="2859087" y="5316537"/>
            <a:ext cx="113347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0</a:t>
            </a:r>
            <a:endParaRPr/>
          </a:p>
        </p:txBody>
      </p:sp>
      <p:sp>
        <p:nvSpPr>
          <p:cNvPr id="295" name="Google Shape;295;p35"/>
          <p:cNvSpPr txBox="1"/>
          <p:nvPr/>
        </p:nvSpPr>
        <p:spPr>
          <a:xfrm>
            <a:off x="4024312" y="5316537"/>
            <a:ext cx="113347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3</a:t>
            </a:r>
            <a:endParaRPr/>
          </a:p>
        </p:txBody>
      </p:sp>
      <p:sp>
        <p:nvSpPr>
          <p:cNvPr id="296" name="Google Shape;296;p35"/>
          <p:cNvSpPr txBox="1"/>
          <p:nvPr/>
        </p:nvSpPr>
        <p:spPr>
          <a:xfrm>
            <a:off x="5122862" y="5316537"/>
            <a:ext cx="1131887"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8</a:t>
            </a:r>
            <a:endParaRPr/>
          </a:p>
        </p:txBody>
      </p:sp>
      <p:sp>
        <p:nvSpPr>
          <p:cNvPr id="297" name="Google Shape;297;p35"/>
          <p:cNvSpPr txBox="1"/>
          <p:nvPr/>
        </p:nvSpPr>
        <p:spPr>
          <a:xfrm>
            <a:off x="6288087" y="5316537"/>
            <a:ext cx="113347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9</a:t>
            </a:r>
            <a:endParaRPr/>
          </a:p>
        </p:txBody>
      </p:sp>
      <p:sp>
        <p:nvSpPr>
          <p:cNvPr id="298" name="Google Shape;298;p35"/>
          <p:cNvSpPr txBox="1"/>
          <p:nvPr/>
        </p:nvSpPr>
        <p:spPr>
          <a:xfrm>
            <a:off x="7451725" y="5316537"/>
            <a:ext cx="989012"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10</a:t>
            </a:r>
            <a:endParaRPr/>
          </a:p>
        </p:txBody>
      </p:sp>
      <p:sp>
        <p:nvSpPr>
          <p:cNvPr id="299" name="Google Shape;299;p35"/>
          <p:cNvSpPr txBox="1"/>
          <p:nvPr/>
        </p:nvSpPr>
        <p:spPr>
          <a:xfrm>
            <a:off x="1622425" y="5794375"/>
            <a:ext cx="112712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0</a:t>
            </a:r>
            <a:endParaRPr/>
          </a:p>
        </p:txBody>
      </p:sp>
      <p:sp>
        <p:nvSpPr>
          <p:cNvPr id="300" name="Google Shape;300;p35"/>
          <p:cNvSpPr txBox="1"/>
          <p:nvPr/>
        </p:nvSpPr>
        <p:spPr>
          <a:xfrm>
            <a:off x="2857500" y="5794375"/>
            <a:ext cx="1125537"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7</a:t>
            </a:r>
            <a:endParaRPr/>
          </a:p>
        </p:txBody>
      </p:sp>
      <p:sp>
        <p:nvSpPr>
          <p:cNvPr id="301" name="Google Shape;301;p35"/>
          <p:cNvSpPr txBox="1"/>
          <p:nvPr/>
        </p:nvSpPr>
        <p:spPr>
          <a:xfrm>
            <a:off x="4022725" y="5794375"/>
            <a:ext cx="112712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10</a:t>
            </a:r>
            <a:endParaRPr/>
          </a:p>
        </p:txBody>
      </p:sp>
      <p:sp>
        <p:nvSpPr>
          <p:cNvPr id="302" name="Google Shape;302;p35"/>
          <p:cNvSpPr txBox="1"/>
          <p:nvPr/>
        </p:nvSpPr>
        <p:spPr>
          <a:xfrm>
            <a:off x="5121275" y="5794375"/>
            <a:ext cx="1125537"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10</a:t>
            </a:r>
            <a:endParaRPr/>
          </a:p>
        </p:txBody>
      </p:sp>
      <p:sp>
        <p:nvSpPr>
          <p:cNvPr id="303" name="Google Shape;303;p35"/>
          <p:cNvSpPr txBox="1"/>
          <p:nvPr/>
        </p:nvSpPr>
        <p:spPr>
          <a:xfrm>
            <a:off x="6286500" y="5794375"/>
            <a:ext cx="1125537"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9</a:t>
            </a:r>
            <a:endParaRPr/>
          </a:p>
        </p:txBody>
      </p:sp>
      <p:sp>
        <p:nvSpPr>
          <p:cNvPr id="304" name="Google Shape;304;p35"/>
          <p:cNvSpPr txBox="1"/>
          <p:nvPr/>
        </p:nvSpPr>
        <p:spPr>
          <a:xfrm>
            <a:off x="7491412" y="5794375"/>
            <a:ext cx="981075" cy="282575"/>
          </a:xfrm>
          <a:prstGeom prst="rect">
            <a:avLst/>
          </a:prstGeom>
          <a:no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300"/>
              <a:buFont typeface="Corbel"/>
              <a:buNone/>
            </a:pPr>
            <a:r>
              <a:rPr b="0" i="0" lang="en-US" sz="1300" u="none">
                <a:solidFill>
                  <a:srgbClr val="00274D"/>
                </a:solidFill>
                <a:latin typeface="Corbel"/>
                <a:ea typeface="Corbel"/>
                <a:cs typeface="Corbel"/>
                <a:sym typeface="Corbel"/>
              </a:rPr>
              <a:t>8</a:t>
            </a:r>
            <a:endParaRPr/>
          </a:p>
        </p:txBody>
      </p:sp>
      <p:sp>
        <p:nvSpPr>
          <p:cNvPr id="305" name="Google Shape;305;p35"/>
          <p:cNvSpPr txBox="1"/>
          <p:nvPr/>
        </p:nvSpPr>
        <p:spPr>
          <a:xfrm>
            <a:off x="1663700" y="3581400"/>
            <a:ext cx="6151562" cy="45243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100"/>
              <a:buFont typeface="Corbel"/>
              <a:buNone/>
            </a:pPr>
            <a:r>
              <a:rPr b="0" i="0" lang="en-US" sz="1100" u="none">
                <a:solidFill>
                  <a:srgbClr val="00274D"/>
                </a:solidFill>
                <a:latin typeface="Corbel"/>
                <a:ea typeface="Corbel"/>
                <a:cs typeface="Corbel"/>
                <a:sym typeface="Corbel"/>
              </a:rPr>
              <a:t>A Lenograph is a picture of consumption by target values expressed by ratings 1-10, ten being highest.</a:t>
            </a:r>
            <a:endParaRPr/>
          </a:p>
          <a:p>
            <a:pPr indent="0" lvl="0" marL="0" marR="0" rtl="0" algn="l">
              <a:lnSpc>
                <a:spcPct val="100000"/>
              </a:lnSpc>
              <a:spcBef>
                <a:spcPts val="0"/>
              </a:spcBef>
              <a:spcAft>
                <a:spcPts val="0"/>
              </a:spcAft>
              <a:buNone/>
            </a:pPr>
            <a:r>
              <a:t/>
            </a:r>
            <a:endParaRPr b="0" i="0" sz="1100" u="none">
              <a:solidFill>
                <a:srgbClr val="00274D"/>
              </a:solidFill>
              <a:latin typeface="Corbel"/>
              <a:ea typeface="Corbel"/>
              <a:cs typeface="Corbel"/>
              <a:sym typeface="Corbel"/>
            </a:endParaRPr>
          </a:p>
        </p:txBody>
      </p:sp>
      <p:sp>
        <p:nvSpPr>
          <p:cNvPr id="306" name="Google Shape;306;p35"/>
          <p:cNvSpPr txBox="1"/>
          <p:nvPr/>
        </p:nvSpPr>
        <p:spPr>
          <a:xfrm>
            <a:off x="627062" y="2411412"/>
            <a:ext cx="6864350" cy="442912"/>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C. How else would you describe your ideal “target” consumer  (i.e. geo-targeting, home value, behavior,    lifestyle, interests, family structure, etc)?</a:t>
            </a:r>
            <a:endParaRPr/>
          </a:p>
        </p:txBody>
      </p:sp>
      <p:sp>
        <p:nvSpPr>
          <p:cNvPr id="307" name="Google Shape;307;p35"/>
          <p:cNvSpPr txBox="1"/>
          <p:nvPr/>
        </p:nvSpPr>
        <p:spPr>
          <a:xfrm>
            <a:off x="911225" y="2865437"/>
            <a:ext cx="6851650" cy="6365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The target customers are families with multiple cars who can afford the repairs that are being recommended.  The target zip codes are 27612, 27614, 27615 and 27616. </a:t>
            </a:r>
            <a:endParaRPr/>
          </a:p>
          <a:p>
            <a:pPr indent="0" lvl="0" marL="0" marR="0" rtl="0" algn="l">
              <a:lnSpc>
                <a:spcPct val="100000"/>
              </a:lnSpc>
              <a:spcBef>
                <a:spcPts val="0"/>
              </a:spcBef>
              <a:spcAft>
                <a:spcPts val="0"/>
              </a:spcAft>
              <a:buNone/>
            </a:pPr>
            <a:r>
              <a:t/>
            </a:r>
            <a:endParaRPr b="0" i="0" sz="1200" u="none">
              <a:solidFill>
                <a:srgbClr val="00274D"/>
              </a:solidFill>
              <a:latin typeface="Corbel"/>
              <a:ea typeface="Corbel"/>
              <a:cs typeface="Corbel"/>
              <a:sym typeface="Corbel"/>
            </a:endParaRPr>
          </a:p>
        </p:txBody>
      </p:sp>
      <p:sp>
        <p:nvSpPr>
          <p:cNvPr id="308" name="Google Shape;308;p35"/>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309" name="Google Shape;309;p35"/>
          <p:cNvSpPr txBox="1"/>
          <p:nvPr/>
        </p:nvSpPr>
        <p:spPr>
          <a:xfrm>
            <a:off x="914400" y="2030412"/>
            <a:ext cx="784225" cy="1793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310" name="Google Shape;310;p35"/>
          <p:cNvSpPr txBox="1"/>
          <p:nvPr/>
        </p:nvSpPr>
        <p:spPr>
          <a:xfrm>
            <a:off x="3048000" y="2030412"/>
            <a:ext cx="639762" cy="1793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311" name="Google Shape;311;p35"/>
          <p:cNvSpPr txBox="1"/>
          <p:nvPr/>
        </p:nvSpPr>
        <p:spPr>
          <a:xfrm>
            <a:off x="4887912" y="2030412"/>
            <a:ext cx="827087" cy="179387"/>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FFC000"/>
              </a:buClr>
              <a:buSzPts val="1200"/>
              <a:buFont typeface="Corbel"/>
              <a:buNone/>
            </a:pPr>
            <a:r>
              <a:rPr b="1" i="0" lang="en-US" sz="1200" u="none">
                <a:solidFill>
                  <a:srgbClr val="FFC000"/>
                </a:solidFill>
                <a:latin typeface="Corbel"/>
                <a:ea typeface="Corbel"/>
                <a:cs typeface="Corbel"/>
                <a:sym typeface="Corbel"/>
              </a:rPr>
              <a:t>X</a:t>
            </a:r>
            <a:endParaRPr/>
          </a:p>
        </p:txBody>
      </p:sp>
      <p:sp>
        <p:nvSpPr>
          <p:cNvPr id="312" name="Google Shape;312;p35"/>
          <p:cNvSpPr txBox="1"/>
          <p:nvPr/>
        </p:nvSpPr>
        <p:spPr>
          <a:xfrm>
            <a:off x="6934200" y="2030412"/>
            <a:ext cx="792162" cy="1762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grpSp>
        <p:nvGrpSpPr>
          <p:cNvPr id="313" name="Google Shape;313;p35"/>
          <p:cNvGrpSpPr/>
          <p:nvPr/>
        </p:nvGrpSpPr>
        <p:grpSpPr>
          <a:xfrm>
            <a:off x="3081337" y="4243387"/>
            <a:ext cx="4157663" cy="1928812"/>
            <a:chOff x="0" y="0"/>
            <a:chExt cx="2147483646" cy="2147483647"/>
          </a:xfrm>
        </p:grpSpPr>
        <p:pic>
          <p:nvPicPr>
            <p:cNvPr id="314" name="Google Shape;314;p35"/>
            <p:cNvPicPr preferRelativeResize="0"/>
            <p:nvPr/>
          </p:nvPicPr>
          <p:blipFill rotWithShape="1">
            <a:blip r:embed="rId3">
              <a:alphaModFix/>
            </a:blip>
            <a:srcRect b="0" l="0" r="0" t="0"/>
            <a:stretch/>
          </p:blipFill>
          <p:spPr>
            <a:xfrm>
              <a:off x="0" y="0"/>
              <a:ext cx="1651732217" cy="2147483647"/>
            </a:xfrm>
            <a:prstGeom prst="rect">
              <a:avLst/>
            </a:prstGeom>
            <a:noFill/>
            <a:ln>
              <a:noFill/>
            </a:ln>
          </p:spPr>
        </p:pic>
        <p:sp>
          <p:nvSpPr>
            <p:cNvPr id="315" name="Google Shape;315;p35"/>
            <p:cNvSpPr txBox="1"/>
            <p:nvPr/>
          </p:nvSpPr>
          <p:spPr>
            <a:xfrm>
              <a:off x="436891598" y="138975889"/>
              <a:ext cx="1220845806" cy="263750514"/>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TARGET 85% </a:t>
              </a:r>
              <a:endParaRPr/>
            </a:p>
          </p:txBody>
        </p:sp>
        <p:pic>
          <p:nvPicPr>
            <p:cNvPr id="316" name="Google Shape;316;p35"/>
            <p:cNvPicPr preferRelativeResize="0"/>
            <p:nvPr/>
          </p:nvPicPr>
          <p:blipFill rotWithShape="1">
            <a:blip r:embed="rId4">
              <a:alphaModFix/>
            </a:blip>
            <a:srcRect b="0" l="0" r="0" t="0"/>
            <a:stretch/>
          </p:blipFill>
          <p:spPr>
            <a:xfrm>
              <a:off x="1501154016" y="208869268"/>
              <a:ext cx="646329630" cy="487870140"/>
            </a:xfrm>
            <a:prstGeom prst="rect">
              <a:avLst/>
            </a:prstGeom>
            <a:noFill/>
            <a:ln>
              <a:noFill/>
            </a:ln>
          </p:spPr>
        </p:pic>
      </p:grpSp>
      <p:sp>
        <p:nvSpPr>
          <p:cNvPr id="317" name="Google Shape;317;p35"/>
          <p:cNvSpPr txBox="1"/>
          <p:nvPr/>
        </p:nvSpPr>
        <p:spPr>
          <a:xfrm>
            <a:off x="1219200" y="1990725"/>
            <a:ext cx="955675" cy="277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rbel"/>
              <a:buNone/>
            </a:pPr>
            <a:r>
              <a:rPr b="1" i="0" lang="en-US" sz="1200" u="none">
                <a:solidFill>
                  <a:schemeClr val="dk1"/>
                </a:solidFill>
                <a:latin typeface="Corbel"/>
                <a:ea typeface="Corbel"/>
                <a:cs typeface="Corbel"/>
                <a:sym typeface="Corbel"/>
              </a:rPr>
              <a:t>Under $50K</a:t>
            </a:r>
            <a:endParaRPr/>
          </a:p>
        </p:txBody>
      </p:sp>
      <p:sp>
        <p:nvSpPr>
          <p:cNvPr id="318" name="Google Shape;318;p35"/>
          <p:cNvSpPr txBox="1"/>
          <p:nvPr/>
        </p:nvSpPr>
        <p:spPr>
          <a:xfrm>
            <a:off x="3354387" y="1990725"/>
            <a:ext cx="1065212" cy="277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rbel"/>
              <a:buNone/>
            </a:pPr>
            <a:r>
              <a:rPr b="1" i="0" lang="en-US" sz="1200" u="none">
                <a:solidFill>
                  <a:schemeClr val="dk1"/>
                </a:solidFill>
                <a:latin typeface="Corbel"/>
                <a:ea typeface="Corbel"/>
                <a:cs typeface="Corbel"/>
                <a:sym typeface="Corbel"/>
              </a:rPr>
              <a:t>$50K-$99K</a:t>
            </a:r>
            <a:endParaRPr/>
          </a:p>
        </p:txBody>
      </p:sp>
      <p:sp>
        <p:nvSpPr>
          <p:cNvPr id="319" name="Google Shape;319;p35"/>
          <p:cNvSpPr txBox="1"/>
          <p:nvPr/>
        </p:nvSpPr>
        <p:spPr>
          <a:xfrm>
            <a:off x="5181600" y="1990725"/>
            <a:ext cx="1069975" cy="277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rbel"/>
              <a:buNone/>
            </a:pPr>
            <a:r>
              <a:rPr b="1" i="0" lang="en-US" sz="1200" u="none">
                <a:solidFill>
                  <a:schemeClr val="dk1"/>
                </a:solidFill>
                <a:latin typeface="Corbel"/>
                <a:ea typeface="Corbel"/>
                <a:cs typeface="Corbel"/>
                <a:sym typeface="Corbel"/>
              </a:rPr>
              <a:t>$100K-$149K</a:t>
            </a:r>
            <a:endParaRPr/>
          </a:p>
        </p:txBody>
      </p:sp>
      <p:sp>
        <p:nvSpPr>
          <p:cNvPr id="320" name="Google Shape;320;p35"/>
          <p:cNvSpPr txBox="1"/>
          <p:nvPr/>
        </p:nvSpPr>
        <p:spPr>
          <a:xfrm>
            <a:off x="7216775" y="1990725"/>
            <a:ext cx="903287" cy="277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rbel"/>
              <a:buNone/>
            </a:pPr>
            <a:r>
              <a:rPr b="1" i="0" lang="en-US" sz="1200" u="none">
                <a:solidFill>
                  <a:schemeClr val="dk1"/>
                </a:solidFill>
                <a:latin typeface="Corbel"/>
                <a:ea typeface="Corbel"/>
                <a:cs typeface="Corbel"/>
                <a:sym typeface="Corbel"/>
              </a:rPr>
              <a:t>$150K Plus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6"/>
          <p:cNvSpPr txBox="1"/>
          <p:nvPr/>
        </p:nvSpPr>
        <p:spPr>
          <a:xfrm>
            <a:off x="422275" y="533400"/>
            <a:ext cx="8264525" cy="409575"/>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400"/>
              <a:buFont typeface="Corbel"/>
              <a:buNone/>
            </a:pPr>
            <a:r>
              <a:rPr b="1" i="1" lang="en-US" sz="1400" u="none">
                <a:solidFill>
                  <a:srgbClr val="00274D"/>
                </a:solidFill>
                <a:latin typeface="Corbel"/>
                <a:ea typeface="Corbel"/>
                <a:cs typeface="Corbel"/>
                <a:sym typeface="Corbel"/>
              </a:rPr>
              <a:t>I. Determination of </a:t>
            </a:r>
            <a:r>
              <a:rPr b="1" i="1" lang="en-US" sz="1400" u="none">
                <a:solidFill>
                  <a:srgbClr val="7B8364"/>
                </a:solidFill>
                <a:latin typeface="Corbel"/>
                <a:ea typeface="Corbel"/>
                <a:cs typeface="Corbel"/>
                <a:sym typeface="Corbel"/>
              </a:rPr>
              <a:t>T</a:t>
            </a:r>
            <a:r>
              <a:rPr b="1" i="1" lang="en-US" sz="1400" u="none">
                <a:solidFill>
                  <a:srgbClr val="00274D"/>
                </a:solidFill>
                <a:latin typeface="Corbel"/>
                <a:ea typeface="Corbel"/>
                <a:cs typeface="Corbel"/>
                <a:sym typeface="Corbel"/>
              </a:rPr>
              <a:t>otal </a:t>
            </a:r>
            <a:r>
              <a:rPr b="1" i="1" lang="en-US" sz="1400" u="none">
                <a:solidFill>
                  <a:srgbClr val="7B8364"/>
                </a:solidFill>
                <a:latin typeface="Corbel"/>
                <a:ea typeface="Corbel"/>
                <a:cs typeface="Corbel"/>
                <a:sym typeface="Corbel"/>
              </a:rPr>
              <a:t>A</a:t>
            </a:r>
            <a:r>
              <a:rPr b="1" i="1" lang="en-US" sz="1400" u="none">
                <a:solidFill>
                  <a:srgbClr val="00274D"/>
                </a:solidFill>
                <a:latin typeface="Corbel"/>
                <a:ea typeface="Corbel"/>
                <a:cs typeface="Corbel"/>
                <a:sym typeface="Corbel"/>
              </a:rPr>
              <a:t>dvertising </a:t>
            </a:r>
            <a:r>
              <a:rPr b="1" i="1" lang="en-US" sz="1400" u="none">
                <a:solidFill>
                  <a:srgbClr val="7B8364"/>
                </a:solidFill>
                <a:latin typeface="Corbel"/>
                <a:ea typeface="Corbel"/>
                <a:cs typeface="Corbel"/>
                <a:sym typeface="Corbel"/>
              </a:rPr>
              <a:t>I</a:t>
            </a:r>
            <a:r>
              <a:rPr b="1" i="1" lang="en-US" sz="1400" u="none">
                <a:solidFill>
                  <a:srgbClr val="00274D"/>
                </a:solidFill>
                <a:latin typeface="Corbel"/>
                <a:ea typeface="Corbel"/>
                <a:cs typeface="Corbel"/>
                <a:sym typeface="Corbel"/>
              </a:rPr>
              <a:t>nvestment (</a:t>
            </a:r>
            <a:r>
              <a:rPr b="1" i="1" lang="en-US" sz="1400" u="none">
                <a:solidFill>
                  <a:srgbClr val="7B8364"/>
                </a:solidFill>
                <a:latin typeface="Corbel"/>
                <a:ea typeface="Corbel"/>
                <a:cs typeface="Corbel"/>
                <a:sym typeface="Corbel"/>
              </a:rPr>
              <a:t>TAI</a:t>
            </a:r>
            <a:r>
              <a:rPr b="1" i="1" lang="en-US" sz="1400" u="none">
                <a:solidFill>
                  <a:srgbClr val="00274D"/>
                </a:solidFill>
                <a:latin typeface="Corbel"/>
                <a:ea typeface="Corbel"/>
                <a:cs typeface="Corbel"/>
                <a:sym typeface="Corbel"/>
              </a:rPr>
              <a:t>). This is what the client should put back in their business for reinvestment.</a:t>
            </a:r>
            <a:endParaRPr/>
          </a:p>
        </p:txBody>
      </p:sp>
      <p:sp>
        <p:nvSpPr>
          <p:cNvPr id="326" name="Google Shape;326;p36"/>
          <p:cNvSpPr txBox="1"/>
          <p:nvPr/>
        </p:nvSpPr>
        <p:spPr>
          <a:xfrm>
            <a:off x="6183312" y="5529262"/>
            <a:ext cx="2127250"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$2,400,000</a:t>
            </a:r>
            <a:endParaRPr/>
          </a:p>
        </p:txBody>
      </p:sp>
      <p:pic>
        <p:nvPicPr>
          <p:cNvPr id="327" name="Google Shape;327;p36"/>
          <p:cNvPicPr preferRelativeResize="0"/>
          <p:nvPr/>
        </p:nvPicPr>
        <p:blipFill rotWithShape="1">
          <a:blip r:embed="rId3">
            <a:alphaModFix/>
          </a:blip>
          <a:srcRect b="0" l="0" r="0" t="0"/>
          <a:stretch/>
        </p:blipFill>
        <p:spPr>
          <a:xfrm>
            <a:off x="1104900" y="5795962"/>
            <a:ext cx="2133600" cy="20637"/>
          </a:xfrm>
          <a:prstGeom prst="rect">
            <a:avLst/>
          </a:prstGeom>
          <a:noFill/>
          <a:ln>
            <a:noFill/>
          </a:ln>
        </p:spPr>
      </p:pic>
      <p:sp>
        <p:nvSpPr>
          <p:cNvPr id="328" name="Google Shape;328;p36"/>
          <p:cNvSpPr txBox="1"/>
          <p:nvPr/>
        </p:nvSpPr>
        <p:spPr>
          <a:xfrm>
            <a:off x="6116637" y="5821362"/>
            <a:ext cx="2379662" cy="350837"/>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Stretch Gross Sales Goals </a:t>
            </a:r>
            <a:br>
              <a:rPr b="1" i="0" lang="en-US" sz="1200" u="none">
                <a:solidFill>
                  <a:srgbClr val="00274D"/>
                </a:solidFill>
                <a:latin typeface="Corbel"/>
                <a:ea typeface="Corbel"/>
                <a:cs typeface="Corbel"/>
                <a:sym typeface="Corbel"/>
              </a:rPr>
            </a:br>
            <a:r>
              <a:rPr b="1" i="0" lang="en-US" sz="1200" u="none">
                <a:solidFill>
                  <a:srgbClr val="00274D"/>
                </a:solidFill>
                <a:latin typeface="Corbel"/>
                <a:ea typeface="Corbel"/>
                <a:cs typeface="Corbel"/>
                <a:sym typeface="Corbel"/>
              </a:rPr>
              <a:t>Next 12 Months</a:t>
            </a:r>
            <a:endParaRPr/>
          </a:p>
        </p:txBody>
      </p:sp>
      <p:sp>
        <p:nvSpPr>
          <p:cNvPr id="329" name="Google Shape;329;p36"/>
          <p:cNvSpPr txBox="1"/>
          <p:nvPr/>
        </p:nvSpPr>
        <p:spPr>
          <a:xfrm>
            <a:off x="650875" y="5575300"/>
            <a:ext cx="3000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C.</a:t>
            </a:r>
            <a:endParaRPr/>
          </a:p>
        </p:txBody>
      </p:sp>
      <p:sp>
        <p:nvSpPr>
          <p:cNvPr id="330" name="Google Shape;330;p36"/>
          <p:cNvSpPr txBox="1"/>
          <p:nvPr/>
        </p:nvSpPr>
        <p:spPr>
          <a:xfrm>
            <a:off x="3817937" y="5848350"/>
            <a:ext cx="17478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Adv % of Gross Sales</a:t>
            </a:r>
            <a:endParaRPr/>
          </a:p>
        </p:txBody>
      </p:sp>
      <p:sp>
        <p:nvSpPr>
          <p:cNvPr id="331" name="Google Shape;331;p36"/>
          <p:cNvSpPr txBox="1"/>
          <p:nvPr/>
        </p:nvSpPr>
        <p:spPr>
          <a:xfrm>
            <a:off x="3490912" y="5553075"/>
            <a:ext cx="2125662"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5.00%</a:t>
            </a:r>
            <a:endParaRPr/>
          </a:p>
        </p:txBody>
      </p:sp>
      <p:pic>
        <p:nvPicPr>
          <p:cNvPr id="332" name="Google Shape;332;p36"/>
          <p:cNvPicPr preferRelativeResize="0"/>
          <p:nvPr/>
        </p:nvPicPr>
        <p:blipFill rotWithShape="1">
          <a:blip r:embed="rId3">
            <a:alphaModFix/>
          </a:blip>
          <a:srcRect b="0" l="0" r="0" t="0"/>
          <a:stretch/>
        </p:blipFill>
        <p:spPr>
          <a:xfrm>
            <a:off x="3579812" y="5795962"/>
            <a:ext cx="2136775" cy="20637"/>
          </a:xfrm>
          <a:prstGeom prst="rect">
            <a:avLst/>
          </a:prstGeom>
          <a:noFill/>
          <a:ln>
            <a:noFill/>
          </a:ln>
        </p:spPr>
      </p:pic>
      <p:sp>
        <p:nvSpPr>
          <p:cNvPr id="333" name="Google Shape;333;p36"/>
          <p:cNvSpPr txBox="1"/>
          <p:nvPr/>
        </p:nvSpPr>
        <p:spPr>
          <a:xfrm>
            <a:off x="3386137" y="5632450"/>
            <a:ext cx="225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t>
            </a:r>
            <a:endParaRPr/>
          </a:p>
        </p:txBody>
      </p:sp>
      <p:sp>
        <p:nvSpPr>
          <p:cNvPr id="334" name="Google Shape;334;p36"/>
          <p:cNvSpPr txBox="1"/>
          <p:nvPr/>
        </p:nvSpPr>
        <p:spPr>
          <a:xfrm>
            <a:off x="1373187" y="5821362"/>
            <a:ext cx="1597025" cy="350837"/>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Stretch Goal</a:t>
            </a:r>
            <a:endParaRPr/>
          </a:p>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Total Adv Investment</a:t>
            </a:r>
            <a:endParaRPr/>
          </a:p>
        </p:txBody>
      </p:sp>
      <p:sp>
        <p:nvSpPr>
          <p:cNvPr id="335" name="Google Shape;335;p36"/>
          <p:cNvSpPr txBox="1"/>
          <p:nvPr/>
        </p:nvSpPr>
        <p:spPr>
          <a:xfrm>
            <a:off x="1058862" y="5548312"/>
            <a:ext cx="2125662"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$120,000</a:t>
            </a:r>
            <a:endParaRPr/>
          </a:p>
        </p:txBody>
      </p:sp>
      <p:pic>
        <p:nvPicPr>
          <p:cNvPr id="336" name="Google Shape;336;p36"/>
          <p:cNvPicPr preferRelativeResize="0"/>
          <p:nvPr/>
        </p:nvPicPr>
        <p:blipFill rotWithShape="1">
          <a:blip r:embed="rId3">
            <a:alphaModFix/>
          </a:blip>
          <a:srcRect b="0" l="0" r="0" t="0"/>
          <a:stretch/>
        </p:blipFill>
        <p:spPr>
          <a:xfrm>
            <a:off x="6140450" y="5795962"/>
            <a:ext cx="2135187" cy="20637"/>
          </a:xfrm>
          <a:prstGeom prst="rect">
            <a:avLst/>
          </a:prstGeom>
          <a:noFill/>
          <a:ln>
            <a:noFill/>
          </a:ln>
        </p:spPr>
      </p:pic>
      <p:sp>
        <p:nvSpPr>
          <p:cNvPr id="337" name="Google Shape;337;p36"/>
          <p:cNvSpPr txBox="1"/>
          <p:nvPr/>
        </p:nvSpPr>
        <p:spPr>
          <a:xfrm>
            <a:off x="5924550" y="5632450"/>
            <a:ext cx="225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t>
            </a:r>
            <a:endParaRPr/>
          </a:p>
        </p:txBody>
      </p:sp>
      <p:sp>
        <p:nvSpPr>
          <p:cNvPr id="338" name="Google Shape;338;p36"/>
          <p:cNvSpPr txBox="1"/>
          <p:nvPr/>
        </p:nvSpPr>
        <p:spPr>
          <a:xfrm>
            <a:off x="1006475" y="5094287"/>
            <a:ext cx="2135187" cy="350837"/>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Total Adv Investment</a:t>
            </a:r>
            <a:endParaRPr/>
          </a:p>
          <a:p>
            <a:pPr indent="0" lvl="0" marL="0" marR="0" rtl="0" algn="ct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Next 12 Months</a:t>
            </a:r>
            <a:endParaRPr/>
          </a:p>
        </p:txBody>
      </p:sp>
      <p:sp>
        <p:nvSpPr>
          <p:cNvPr id="339" name="Google Shape;339;p36"/>
          <p:cNvSpPr txBox="1"/>
          <p:nvPr/>
        </p:nvSpPr>
        <p:spPr>
          <a:xfrm>
            <a:off x="1074737" y="4799012"/>
            <a:ext cx="2125662" cy="268287"/>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$100,000</a:t>
            </a:r>
            <a:endParaRPr/>
          </a:p>
        </p:txBody>
      </p:sp>
      <p:pic>
        <p:nvPicPr>
          <p:cNvPr id="340" name="Google Shape;340;p36"/>
          <p:cNvPicPr preferRelativeResize="0"/>
          <p:nvPr/>
        </p:nvPicPr>
        <p:blipFill rotWithShape="1">
          <a:blip r:embed="rId3">
            <a:alphaModFix/>
          </a:blip>
          <a:srcRect b="0" l="0" r="0" t="0"/>
          <a:stretch/>
        </p:blipFill>
        <p:spPr>
          <a:xfrm>
            <a:off x="1006475" y="5041900"/>
            <a:ext cx="2135187" cy="19050"/>
          </a:xfrm>
          <a:prstGeom prst="rect">
            <a:avLst/>
          </a:prstGeom>
          <a:noFill/>
          <a:ln>
            <a:noFill/>
          </a:ln>
        </p:spPr>
      </p:pic>
      <p:sp>
        <p:nvSpPr>
          <p:cNvPr id="341" name="Google Shape;341;p36"/>
          <p:cNvSpPr txBox="1"/>
          <p:nvPr/>
        </p:nvSpPr>
        <p:spPr>
          <a:xfrm>
            <a:off x="3817937" y="5094287"/>
            <a:ext cx="17478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Adv % of Gross Sales</a:t>
            </a:r>
            <a:endParaRPr/>
          </a:p>
        </p:txBody>
      </p:sp>
      <p:sp>
        <p:nvSpPr>
          <p:cNvPr id="342" name="Google Shape;342;p36"/>
          <p:cNvSpPr txBox="1"/>
          <p:nvPr/>
        </p:nvSpPr>
        <p:spPr>
          <a:xfrm>
            <a:off x="3679825" y="4799012"/>
            <a:ext cx="2127250" cy="266700"/>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4.55%</a:t>
            </a:r>
            <a:endParaRPr/>
          </a:p>
        </p:txBody>
      </p:sp>
      <p:pic>
        <p:nvPicPr>
          <p:cNvPr id="343" name="Google Shape;343;p36"/>
          <p:cNvPicPr preferRelativeResize="0"/>
          <p:nvPr/>
        </p:nvPicPr>
        <p:blipFill rotWithShape="1">
          <a:blip r:embed="rId3">
            <a:alphaModFix/>
          </a:blip>
          <a:srcRect b="0" l="0" r="0" t="0"/>
          <a:stretch/>
        </p:blipFill>
        <p:spPr>
          <a:xfrm>
            <a:off x="3679825" y="5041900"/>
            <a:ext cx="2136775" cy="19050"/>
          </a:xfrm>
          <a:prstGeom prst="rect">
            <a:avLst/>
          </a:prstGeom>
          <a:noFill/>
          <a:ln>
            <a:noFill/>
          </a:ln>
        </p:spPr>
      </p:pic>
      <p:sp>
        <p:nvSpPr>
          <p:cNvPr id="344" name="Google Shape;344;p36"/>
          <p:cNvSpPr txBox="1"/>
          <p:nvPr/>
        </p:nvSpPr>
        <p:spPr>
          <a:xfrm>
            <a:off x="6045200" y="5094287"/>
            <a:ext cx="26638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Estimated Gross Sales next 12 mos.</a:t>
            </a:r>
            <a:endParaRPr/>
          </a:p>
        </p:txBody>
      </p:sp>
      <p:sp>
        <p:nvSpPr>
          <p:cNvPr id="345" name="Google Shape;345;p36"/>
          <p:cNvSpPr txBox="1"/>
          <p:nvPr/>
        </p:nvSpPr>
        <p:spPr>
          <a:xfrm>
            <a:off x="6011862" y="4799012"/>
            <a:ext cx="2468562" cy="266700"/>
          </a:xfrm>
          <a:prstGeom prst="rect">
            <a:avLst/>
          </a:prstGeom>
          <a:no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$2,200,000</a:t>
            </a:r>
            <a:endParaRPr/>
          </a:p>
        </p:txBody>
      </p:sp>
      <p:pic>
        <p:nvPicPr>
          <p:cNvPr id="346" name="Google Shape;346;p36"/>
          <p:cNvPicPr preferRelativeResize="0"/>
          <p:nvPr/>
        </p:nvPicPr>
        <p:blipFill rotWithShape="1">
          <a:blip r:embed="rId3">
            <a:alphaModFix/>
          </a:blip>
          <a:srcRect b="0" l="0" r="0" t="0"/>
          <a:stretch/>
        </p:blipFill>
        <p:spPr>
          <a:xfrm>
            <a:off x="6156325" y="5041900"/>
            <a:ext cx="2135187" cy="19050"/>
          </a:xfrm>
          <a:prstGeom prst="rect">
            <a:avLst/>
          </a:prstGeom>
          <a:noFill/>
          <a:ln>
            <a:noFill/>
          </a:ln>
        </p:spPr>
      </p:pic>
      <p:sp>
        <p:nvSpPr>
          <p:cNvPr id="347" name="Google Shape;347;p36"/>
          <p:cNvSpPr txBox="1"/>
          <p:nvPr/>
        </p:nvSpPr>
        <p:spPr>
          <a:xfrm>
            <a:off x="3406775" y="4876800"/>
            <a:ext cx="225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t>
            </a:r>
            <a:endParaRPr/>
          </a:p>
        </p:txBody>
      </p:sp>
      <p:sp>
        <p:nvSpPr>
          <p:cNvPr id="348" name="Google Shape;348;p36"/>
          <p:cNvSpPr txBox="1"/>
          <p:nvPr/>
        </p:nvSpPr>
        <p:spPr>
          <a:xfrm>
            <a:off x="5924550" y="4876800"/>
            <a:ext cx="225425"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t>
            </a:r>
            <a:endParaRPr/>
          </a:p>
        </p:txBody>
      </p:sp>
      <p:sp>
        <p:nvSpPr>
          <p:cNvPr id="349" name="Google Shape;349;p36"/>
          <p:cNvSpPr txBox="1"/>
          <p:nvPr/>
        </p:nvSpPr>
        <p:spPr>
          <a:xfrm>
            <a:off x="636587" y="4821237"/>
            <a:ext cx="300037"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B.</a:t>
            </a:r>
            <a:endParaRPr/>
          </a:p>
        </p:txBody>
      </p:sp>
      <p:sp>
        <p:nvSpPr>
          <p:cNvPr id="350" name="Google Shape;350;p36"/>
          <p:cNvSpPr txBox="1"/>
          <p:nvPr/>
        </p:nvSpPr>
        <p:spPr>
          <a:xfrm>
            <a:off x="1300162" y="1111250"/>
            <a:ext cx="2665412"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A. Previous Year’s Media Allocation</a:t>
            </a:r>
            <a:endParaRPr/>
          </a:p>
        </p:txBody>
      </p:sp>
      <p:sp>
        <p:nvSpPr>
          <p:cNvPr id="351" name="Google Shape;351;p36"/>
          <p:cNvSpPr txBox="1"/>
          <p:nvPr/>
        </p:nvSpPr>
        <p:spPr>
          <a:xfrm>
            <a:off x="477837" y="4319587"/>
            <a:ext cx="1676400" cy="176212"/>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Total Adv. Investment</a:t>
            </a:r>
            <a:endParaRPr/>
          </a:p>
        </p:txBody>
      </p:sp>
      <p:pic>
        <p:nvPicPr>
          <p:cNvPr id="352" name="Google Shape;352;p36"/>
          <p:cNvPicPr preferRelativeResize="0"/>
          <p:nvPr/>
        </p:nvPicPr>
        <p:blipFill rotWithShape="1">
          <a:blip r:embed="rId4">
            <a:alphaModFix/>
          </a:blip>
          <a:srcRect b="0" l="0" r="0" t="0"/>
          <a:stretch/>
        </p:blipFill>
        <p:spPr>
          <a:xfrm>
            <a:off x="2200275" y="1622425"/>
            <a:ext cx="1828800" cy="20637"/>
          </a:xfrm>
          <a:prstGeom prst="rect">
            <a:avLst/>
          </a:prstGeom>
          <a:noFill/>
          <a:ln>
            <a:noFill/>
          </a:ln>
        </p:spPr>
      </p:pic>
      <p:pic>
        <p:nvPicPr>
          <p:cNvPr id="353" name="Google Shape;353;p36"/>
          <p:cNvPicPr preferRelativeResize="0"/>
          <p:nvPr/>
        </p:nvPicPr>
        <p:blipFill rotWithShape="1">
          <a:blip r:embed="rId4">
            <a:alphaModFix/>
          </a:blip>
          <a:srcRect b="0" l="0" r="0" t="0"/>
          <a:stretch/>
        </p:blipFill>
        <p:spPr>
          <a:xfrm>
            <a:off x="2222500" y="1943100"/>
            <a:ext cx="1828800" cy="22225"/>
          </a:xfrm>
          <a:prstGeom prst="rect">
            <a:avLst/>
          </a:prstGeom>
          <a:noFill/>
          <a:ln>
            <a:noFill/>
          </a:ln>
        </p:spPr>
      </p:pic>
      <p:pic>
        <p:nvPicPr>
          <p:cNvPr id="354" name="Google Shape;354;p36"/>
          <p:cNvPicPr preferRelativeResize="0"/>
          <p:nvPr/>
        </p:nvPicPr>
        <p:blipFill rotWithShape="1">
          <a:blip r:embed="rId4">
            <a:alphaModFix/>
          </a:blip>
          <a:srcRect b="0" l="0" r="0" t="0"/>
          <a:stretch/>
        </p:blipFill>
        <p:spPr>
          <a:xfrm>
            <a:off x="2222500" y="2238375"/>
            <a:ext cx="1828800" cy="20637"/>
          </a:xfrm>
          <a:prstGeom prst="rect">
            <a:avLst/>
          </a:prstGeom>
          <a:noFill/>
          <a:ln>
            <a:noFill/>
          </a:ln>
        </p:spPr>
      </p:pic>
      <p:pic>
        <p:nvPicPr>
          <p:cNvPr id="355" name="Google Shape;355;p36"/>
          <p:cNvPicPr preferRelativeResize="0"/>
          <p:nvPr/>
        </p:nvPicPr>
        <p:blipFill rotWithShape="1">
          <a:blip r:embed="rId4">
            <a:alphaModFix/>
          </a:blip>
          <a:srcRect b="0" l="0" r="0" t="0"/>
          <a:stretch/>
        </p:blipFill>
        <p:spPr>
          <a:xfrm>
            <a:off x="2222500" y="2581275"/>
            <a:ext cx="1828800" cy="20637"/>
          </a:xfrm>
          <a:prstGeom prst="rect">
            <a:avLst/>
          </a:prstGeom>
          <a:noFill/>
          <a:ln>
            <a:noFill/>
          </a:ln>
        </p:spPr>
      </p:pic>
      <p:pic>
        <p:nvPicPr>
          <p:cNvPr id="356" name="Google Shape;356;p36"/>
          <p:cNvPicPr preferRelativeResize="0"/>
          <p:nvPr/>
        </p:nvPicPr>
        <p:blipFill rotWithShape="1">
          <a:blip r:embed="rId4">
            <a:alphaModFix/>
          </a:blip>
          <a:srcRect b="0" l="0" r="0" t="0"/>
          <a:stretch/>
        </p:blipFill>
        <p:spPr>
          <a:xfrm>
            <a:off x="2222500" y="2876550"/>
            <a:ext cx="1828800" cy="20637"/>
          </a:xfrm>
          <a:prstGeom prst="rect">
            <a:avLst/>
          </a:prstGeom>
          <a:noFill/>
          <a:ln>
            <a:noFill/>
          </a:ln>
        </p:spPr>
      </p:pic>
      <p:pic>
        <p:nvPicPr>
          <p:cNvPr id="357" name="Google Shape;357;p36"/>
          <p:cNvPicPr preferRelativeResize="0"/>
          <p:nvPr/>
        </p:nvPicPr>
        <p:blipFill rotWithShape="1">
          <a:blip r:embed="rId4">
            <a:alphaModFix/>
          </a:blip>
          <a:srcRect b="0" l="0" r="0" t="0"/>
          <a:stretch/>
        </p:blipFill>
        <p:spPr>
          <a:xfrm>
            <a:off x="2222500" y="3195637"/>
            <a:ext cx="1828800" cy="22225"/>
          </a:xfrm>
          <a:prstGeom prst="rect">
            <a:avLst/>
          </a:prstGeom>
          <a:noFill/>
          <a:ln>
            <a:noFill/>
          </a:ln>
        </p:spPr>
      </p:pic>
      <p:pic>
        <p:nvPicPr>
          <p:cNvPr id="358" name="Google Shape;358;p36"/>
          <p:cNvPicPr preferRelativeResize="0"/>
          <p:nvPr/>
        </p:nvPicPr>
        <p:blipFill rotWithShape="1">
          <a:blip r:embed="rId4">
            <a:alphaModFix/>
          </a:blip>
          <a:srcRect b="0" l="0" r="0" t="0"/>
          <a:stretch/>
        </p:blipFill>
        <p:spPr>
          <a:xfrm>
            <a:off x="2222500" y="3495675"/>
            <a:ext cx="1828800" cy="20637"/>
          </a:xfrm>
          <a:prstGeom prst="rect">
            <a:avLst/>
          </a:prstGeom>
          <a:noFill/>
          <a:ln>
            <a:noFill/>
          </a:ln>
        </p:spPr>
      </p:pic>
      <p:pic>
        <p:nvPicPr>
          <p:cNvPr id="359" name="Google Shape;359;p36"/>
          <p:cNvPicPr preferRelativeResize="0"/>
          <p:nvPr/>
        </p:nvPicPr>
        <p:blipFill rotWithShape="1">
          <a:blip r:embed="rId4">
            <a:alphaModFix/>
          </a:blip>
          <a:srcRect b="0" l="0" r="0" t="0"/>
          <a:stretch/>
        </p:blipFill>
        <p:spPr>
          <a:xfrm>
            <a:off x="2222500" y="3790950"/>
            <a:ext cx="1828800" cy="22225"/>
          </a:xfrm>
          <a:prstGeom prst="rect">
            <a:avLst/>
          </a:prstGeom>
          <a:noFill/>
          <a:ln>
            <a:noFill/>
          </a:ln>
        </p:spPr>
      </p:pic>
      <p:pic>
        <p:nvPicPr>
          <p:cNvPr id="360" name="Google Shape;360;p36"/>
          <p:cNvPicPr preferRelativeResize="0"/>
          <p:nvPr/>
        </p:nvPicPr>
        <p:blipFill rotWithShape="1">
          <a:blip r:embed="rId4">
            <a:alphaModFix/>
          </a:blip>
          <a:srcRect b="0" l="0" r="0" t="0"/>
          <a:stretch/>
        </p:blipFill>
        <p:spPr>
          <a:xfrm>
            <a:off x="2222500" y="4113212"/>
            <a:ext cx="1828800" cy="20637"/>
          </a:xfrm>
          <a:prstGeom prst="rect">
            <a:avLst/>
          </a:prstGeom>
          <a:noFill/>
          <a:ln>
            <a:noFill/>
          </a:ln>
        </p:spPr>
      </p:pic>
      <p:sp>
        <p:nvSpPr>
          <p:cNvPr id="361" name="Google Shape;361;p36"/>
          <p:cNvSpPr txBox="1"/>
          <p:nvPr/>
        </p:nvSpPr>
        <p:spPr>
          <a:xfrm>
            <a:off x="2178050" y="1416050"/>
            <a:ext cx="6667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$30,000</a:t>
            </a:r>
            <a:endParaRPr/>
          </a:p>
        </p:txBody>
      </p:sp>
      <p:sp>
        <p:nvSpPr>
          <p:cNvPr id="362" name="Google Shape;362;p36"/>
          <p:cNvSpPr txBox="1"/>
          <p:nvPr/>
        </p:nvSpPr>
        <p:spPr>
          <a:xfrm>
            <a:off x="2178050" y="1701800"/>
            <a:ext cx="6699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$14,000</a:t>
            </a:r>
            <a:endParaRPr/>
          </a:p>
        </p:txBody>
      </p:sp>
      <p:sp>
        <p:nvSpPr>
          <p:cNvPr id="363" name="Google Shape;363;p36"/>
          <p:cNvSpPr txBox="1"/>
          <p:nvPr/>
        </p:nvSpPr>
        <p:spPr>
          <a:xfrm>
            <a:off x="2176462" y="3244850"/>
            <a:ext cx="323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sp>
        <p:nvSpPr>
          <p:cNvPr id="364" name="Google Shape;364;p36"/>
          <p:cNvSpPr txBox="1"/>
          <p:nvPr/>
        </p:nvSpPr>
        <p:spPr>
          <a:xfrm>
            <a:off x="2178050" y="2339975"/>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a:t>
            </a:r>
            <a:endParaRPr/>
          </a:p>
        </p:txBody>
      </p:sp>
      <p:sp>
        <p:nvSpPr>
          <p:cNvPr id="365" name="Google Shape;365;p36"/>
          <p:cNvSpPr txBox="1"/>
          <p:nvPr/>
        </p:nvSpPr>
        <p:spPr>
          <a:xfrm>
            <a:off x="2178050" y="2635250"/>
            <a:ext cx="5826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$7,000</a:t>
            </a:r>
            <a:endParaRPr/>
          </a:p>
        </p:txBody>
      </p:sp>
      <p:sp>
        <p:nvSpPr>
          <p:cNvPr id="366" name="Google Shape;366;p36"/>
          <p:cNvSpPr txBox="1"/>
          <p:nvPr/>
        </p:nvSpPr>
        <p:spPr>
          <a:xfrm>
            <a:off x="2179637" y="3549650"/>
            <a:ext cx="323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sp>
        <p:nvSpPr>
          <p:cNvPr id="367" name="Google Shape;367;p36"/>
          <p:cNvSpPr txBox="1"/>
          <p:nvPr/>
        </p:nvSpPr>
        <p:spPr>
          <a:xfrm>
            <a:off x="2178050" y="2901950"/>
            <a:ext cx="5826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$7,000</a:t>
            </a:r>
            <a:endParaRPr/>
          </a:p>
        </p:txBody>
      </p:sp>
      <p:sp>
        <p:nvSpPr>
          <p:cNvPr id="368" name="Google Shape;368;p36"/>
          <p:cNvSpPr txBox="1"/>
          <p:nvPr/>
        </p:nvSpPr>
        <p:spPr>
          <a:xfrm>
            <a:off x="2178050" y="1982787"/>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$12,000</a:t>
            </a:r>
            <a:endParaRPr/>
          </a:p>
        </p:txBody>
      </p:sp>
      <p:sp>
        <p:nvSpPr>
          <p:cNvPr id="369" name="Google Shape;369;p36"/>
          <p:cNvSpPr txBox="1"/>
          <p:nvPr/>
        </p:nvSpPr>
        <p:spPr>
          <a:xfrm>
            <a:off x="2178050" y="3859212"/>
            <a:ext cx="323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pic>
        <p:nvPicPr>
          <p:cNvPr id="370" name="Google Shape;370;p36"/>
          <p:cNvPicPr preferRelativeResize="0"/>
          <p:nvPr/>
        </p:nvPicPr>
        <p:blipFill rotWithShape="1">
          <a:blip r:embed="rId5">
            <a:alphaModFix/>
          </a:blip>
          <a:srcRect b="0" l="0" r="0" t="0"/>
          <a:stretch/>
        </p:blipFill>
        <p:spPr>
          <a:xfrm>
            <a:off x="2246312" y="4460875"/>
            <a:ext cx="1828800" cy="20637"/>
          </a:xfrm>
          <a:prstGeom prst="rect">
            <a:avLst/>
          </a:prstGeom>
          <a:noFill/>
          <a:ln>
            <a:noFill/>
          </a:ln>
        </p:spPr>
      </p:pic>
      <p:sp>
        <p:nvSpPr>
          <p:cNvPr id="371" name="Google Shape;371;p36"/>
          <p:cNvSpPr txBox="1"/>
          <p:nvPr/>
        </p:nvSpPr>
        <p:spPr>
          <a:xfrm>
            <a:off x="2187575" y="4217987"/>
            <a:ext cx="67786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$80,000</a:t>
            </a:r>
            <a:endParaRPr/>
          </a:p>
        </p:txBody>
      </p:sp>
      <p:sp>
        <p:nvSpPr>
          <p:cNvPr id="372" name="Google Shape;372;p36"/>
          <p:cNvSpPr txBox="1"/>
          <p:nvPr/>
        </p:nvSpPr>
        <p:spPr>
          <a:xfrm>
            <a:off x="5470525" y="1111250"/>
            <a:ext cx="2838450" cy="1762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Proposed 12 Month Media Allocation:</a:t>
            </a:r>
            <a:endParaRPr/>
          </a:p>
        </p:txBody>
      </p:sp>
      <p:pic>
        <p:nvPicPr>
          <p:cNvPr id="373" name="Google Shape;373;p36"/>
          <p:cNvPicPr preferRelativeResize="0"/>
          <p:nvPr/>
        </p:nvPicPr>
        <p:blipFill rotWithShape="1">
          <a:blip r:embed="rId4">
            <a:alphaModFix/>
          </a:blip>
          <a:srcRect b="0" l="0" r="0" t="0"/>
          <a:stretch/>
        </p:blipFill>
        <p:spPr>
          <a:xfrm>
            <a:off x="6619875" y="1622425"/>
            <a:ext cx="1828800" cy="20637"/>
          </a:xfrm>
          <a:prstGeom prst="rect">
            <a:avLst/>
          </a:prstGeom>
          <a:noFill/>
          <a:ln>
            <a:noFill/>
          </a:ln>
        </p:spPr>
      </p:pic>
      <p:pic>
        <p:nvPicPr>
          <p:cNvPr id="374" name="Google Shape;374;p36"/>
          <p:cNvPicPr preferRelativeResize="0"/>
          <p:nvPr/>
        </p:nvPicPr>
        <p:blipFill rotWithShape="1">
          <a:blip r:embed="rId4">
            <a:alphaModFix/>
          </a:blip>
          <a:srcRect b="0" l="0" r="0" t="0"/>
          <a:stretch/>
        </p:blipFill>
        <p:spPr>
          <a:xfrm>
            <a:off x="6642100" y="1943100"/>
            <a:ext cx="1828800" cy="22225"/>
          </a:xfrm>
          <a:prstGeom prst="rect">
            <a:avLst/>
          </a:prstGeom>
          <a:noFill/>
          <a:ln>
            <a:noFill/>
          </a:ln>
        </p:spPr>
      </p:pic>
      <p:pic>
        <p:nvPicPr>
          <p:cNvPr id="375" name="Google Shape;375;p36"/>
          <p:cNvPicPr preferRelativeResize="0"/>
          <p:nvPr/>
        </p:nvPicPr>
        <p:blipFill rotWithShape="1">
          <a:blip r:embed="rId4">
            <a:alphaModFix/>
          </a:blip>
          <a:srcRect b="0" l="0" r="0" t="0"/>
          <a:stretch/>
        </p:blipFill>
        <p:spPr>
          <a:xfrm>
            <a:off x="6642100" y="2238375"/>
            <a:ext cx="1828800" cy="20637"/>
          </a:xfrm>
          <a:prstGeom prst="rect">
            <a:avLst/>
          </a:prstGeom>
          <a:noFill/>
          <a:ln>
            <a:noFill/>
          </a:ln>
        </p:spPr>
      </p:pic>
      <p:pic>
        <p:nvPicPr>
          <p:cNvPr id="376" name="Google Shape;376;p36"/>
          <p:cNvPicPr preferRelativeResize="0"/>
          <p:nvPr/>
        </p:nvPicPr>
        <p:blipFill rotWithShape="1">
          <a:blip r:embed="rId4">
            <a:alphaModFix/>
          </a:blip>
          <a:srcRect b="0" l="0" r="0" t="0"/>
          <a:stretch/>
        </p:blipFill>
        <p:spPr>
          <a:xfrm>
            <a:off x="6642100" y="2581275"/>
            <a:ext cx="1828800" cy="20637"/>
          </a:xfrm>
          <a:prstGeom prst="rect">
            <a:avLst/>
          </a:prstGeom>
          <a:noFill/>
          <a:ln>
            <a:noFill/>
          </a:ln>
        </p:spPr>
      </p:pic>
      <p:pic>
        <p:nvPicPr>
          <p:cNvPr id="377" name="Google Shape;377;p36"/>
          <p:cNvPicPr preferRelativeResize="0"/>
          <p:nvPr/>
        </p:nvPicPr>
        <p:blipFill rotWithShape="1">
          <a:blip r:embed="rId4">
            <a:alphaModFix/>
          </a:blip>
          <a:srcRect b="0" l="0" r="0" t="0"/>
          <a:stretch/>
        </p:blipFill>
        <p:spPr>
          <a:xfrm>
            <a:off x="6642100" y="2876550"/>
            <a:ext cx="1828800" cy="20637"/>
          </a:xfrm>
          <a:prstGeom prst="rect">
            <a:avLst/>
          </a:prstGeom>
          <a:noFill/>
          <a:ln>
            <a:noFill/>
          </a:ln>
        </p:spPr>
      </p:pic>
      <p:pic>
        <p:nvPicPr>
          <p:cNvPr id="378" name="Google Shape;378;p36"/>
          <p:cNvPicPr preferRelativeResize="0"/>
          <p:nvPr/>
        </p:nvPicPr>
        <p:blipFill rotWithShape="1">
          <a:blip r:embed="rId4">
            <a:alphaModFix/>
          </a:blip>
          <a:srcRect b="0" l="0" r="0" t="0"/>
          <a:stretch/>
        </p:blipFill>
        <p:spPr>
          <a:xfrm>
            <a:off x="6642100" y="3195637"/>
            <a:ext cx="1828800" cy="22225"/>
          </a:xfrm>
          <a:prstGeom prst="rect">
            <a:avLst/>
          </a:prstGeom>
          <a:noFill/>
          <a:ln>
            <a:noFill/>
          </a:ln>
        </p:spPr>
      </p:pic>
      <p:pic>
        <p:nvPicPr>
          <p:cNvPr id="379" name="Google Shape;379;p36"/>
          <p:cNvPicPr preferRelativeResize="0"/>
          <p:nvPr/>
        </p:nvPicPr>
        <p:blipFill rotWithShape="1">
          <a:blip r:embed="rId4">
            <a:alphaModFix/>
          </a:blip>
          <a:srcRect b="0" l="0" r="0" t="0"/>
          <a:stretch/>
        </p:blipFill>
        <p:spPr>
          <a:xfrm>
            <a:off x="6642100" y="3495675"/>
            <a:ext cx="1828800" cy="20637"/>
          </a:xfrm>
          <a:prstGeom prst="rect">
            <a:avLst/>
          </a:prstGeom>
          <a:noFill/>
          <a:ln>
            <a:noFill/>
          </a:ln>
        </p:spPr>
      </p:pic>
      <p:pic>
        <p:nvPicPr>
          <p:cNvPr id="380" name="Google Shape;380;p36"/>
          <p:cNvPicPr preferRelativeResize="0"/>
          <p:nvPr/>
        </p:nvPicPr>
        <p:blipFill rotWithShape="1">
          <a:blip r:embed="rId4">
            <a:alphaModFix/>
          </a:blip>
          <a:srcRect b="0" l="0" r="0" t="0"/>
          <a:stretch/>
        </p:blipFill>
        <p:spPr>
          <a:xfrm>
            <a:off x="6642100" y="3790950"/>
            <a:ext cx="1828800" cy="22225"/>
          </a:xfrm>
          <a:prstGeom prst="rect">
            <a:avLst/>
          </a:prstGeom>
          <a:noFill/>
          <a:ln>
            <a:noFill/>
          </a:ln>
        </p:spPr>
      </p:pic>
      <p:pic>
        <p:nvPicPr>
          <p:cNvPr id="381" name="Google Shape;381;p36"/>
          <p:cNvPicPr preferRelativeResize="0"/>
          <p:nvPr/>
        </p:nvPicPr>
        <p:blipFill rotWithShape="1">
          <a:blip r:embed="rId4">
            <a:alphaModFix/>
          </a:blip>
          <a:srcRect b="0" l="0" r="0" t="0"/>
          <a:stretch/>
        </p:blipFill>
        <p:spPr>
          <a:xfrm>
            <a:off x="6642100" y="4113212"/>
            <a:ext cx="1828800" cy="20637"/>
          </a:xfrm>
          <a:prstGeom prst="rect">
            <a:avLst/>
          </a:prstGeom>
          <a:noFill/>
          <a:ln>
            <a:noFill/>
          </a:ln>
        </p:spPr>
      </p:pic>
      <p:sp>
        <p:nvSpPr>
          <p:cNvPr id="382" name="Google Shape;382;p36"/>
          <p:cNvSpPr txBox="1"/>
          <p:nvPr/>
        </p:nvSpPr>
        <p:spPr>
          <a:xfrm>
            <a:off x="6597650" y="1416050"/>
            <a:ext cx="6746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$24,000</a:t>
            </a:r>
            <a:endParaRPr/>
          </a:p>
        </p:txBody>
      </p:sp>
      <p:sp>
        <p:nvSpPr>
          <p:cNvPr id="383" name="Google Shape;383;p36"/>
          <p:cNvSpPr txBox="1"/>
          <p:nvPr/>
        </p:nvSpPr>
        <p:spPr>
          <a:xfrm>
            <a:off x="6597650" y="1701800"/>
            <a:ext cx="6746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$24,000</a:t>
            </a:r>
            <a:endParaRPr/>
          </a:p>
        </p:txBody>
      </p:sp>
      <p:sp>
        <p:nvSpPr>
          <p:cNvPr id="384" name="Google Shape;384;p36"/>
          <p:cNvSpPr txBox="1"/>
          <p:nvPr/>
        </p:nvSpPr>
        <p:spPr>
          <a:xfrm>
            <a:off x="6597650" y="1997075"/>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$12,000</a:t>
            </a:r>
            <a:endParaRPr/>
          </a:p>
        </p:txBody>
      </p:sp>
      <p:sp>
        <p:nvSpPr>
          <p:cNvPr id="385" name="Google Shape;385;p36"/>
          <p:cNvSpPr txBox="1"/>
          <p:nvPr/>
        </p:nvSpPr>
        <p:spPr>
          <a:xfrm>
            <a:off x="6597650" y="2339975"/>
            <a:ext cx="5984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$6,000</a:t>
            </a:r>
            <a:endParaRPr/>
          </a:p>
        </p:txBody>
      </p:sp>
      <p:sp>
        <p:nvSpPr>
          <p:cNvPr id="386" name="Google Shape;386;p36"/>
          <p:cNvSpPr txBox="1"/>
          <p:nvPr/>
        </p:nvSpPr>
        <p:spPr>
          <a:xfrm>
            <a:off x="6597650" y="2635250"/>
            <a:ext cx="6699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$16,000</a:t>
            </a:r>
            <a:endParaRPr/>
          </a:p>
        </p:txBody>
      </p:sp>
      <p:sp>
        <p:nvSpPr>
          <p:cNvPr id="387" name="Google Shape;387;p36"/>
          <p:cNvSpPr txBox="1"/>
          <p:nvPr/>
        </p:nvSpPr>
        <p:spPr>
          <a:xfrm>
            <a:off x="6597650" y="2954337"/>
            <a:ext cx="59848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$6,000</a:t>
            </a:r>
            <a:endParaRPr/>
          </a:p>
        </p:txBody>
      </p:sp>
      <p:sp>
        <p:nvSpPr>
          <p:cNvPr id="388" name="Google Shape;388;p36"/>
          <p:cNvSpPr txBox="1"/>
          <p:nvPr/>
        </p:nvSpPr>
        <p:spPr>
          <a:xfrm>
            <a:off x="6597650" y="3254375"/>
            <a:ext cx="668337"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$12,000</a:t>
            </a:r>
            <a:endParaRPr/>
          </a:p>
        </p:txBody>
      </p:sp>
      <p:sp>
        <p:nvSpPr>
          <p:cNvPr id="389" name="Google Shape;389;p36"/>
          <p:cNvSpPr txBox="1"/>
          <p:nvPr/>
        </p:nvSpPr>
        <p:spPr>
          <a:xfrm>
            <a:off x="6597650" y="3556000"/>
            <a:ext cx="323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sp>
        <p:nvSpPr>
          <p:cNvPr id="390" name="Google Shape;390;p36"/>
          <p:cNvSpPr txBox="1"/>
          <p:nvPr/>
        </p:nvSpPr>
        <p:spPr>
          <a:xfrm>
            <a:off x="6597650" y="3859212"/>
            <a:ext cx="323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$0</a:t>
            </a:r>
            <a:endParaRPr/>
          </a:p>
        </p:txBody>
      </p:sp>
      <p:pic>
        <p:nvPicPr>
          <p:cNvPr id="391" name="Google Shape;391;p36"/>
          <p:cNvPicPr preferRelativeResize="0"/>
          <p:nvPr/>
        </p:nvPicPr>
        <p:blipFill rotWithShape="1">
          <a:blip r:embed="rId5">
            <a:alphaModFix/>
          </a:blip>
          <a:srcRect b="0" l="0" r="0" t="0"/>
          <a:stretch/>
        </p:blipFill>
        <p:spPr>
          <a:xfrm>
            <a:off x="6665912" y="4460875"/>
            <a:ext cx="1828800" cy="20637"/>
          </a:xfrm>
          <a:prstGeom prst="rect">
            <a:avLst/>
          </a:prstGeom>
          <a:noFill/>
          <a:ln>
            <a:noFill/>
          </a:ln>
        </p:spPr>
      </p:pic>
      <p:sp>
        <p:nvSpPr>
          <p:cNvPr id="392" name="Google Shape;392;p36"/>
          <p:cNvSpPr txBox="1"/>
          <p:nvPr/>
        </p:nvSpPr>
        <p:spPr>
          <a:xfrm>
            <a:off x="6607175" y="4217987"/>
            <a:ext cx="746125"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$100,000</a:t>
            </a:r>
            <a:endParaRPr/>
          </a:p>
        </p:txBody>
      </p:sp>
      <p:sp>
        <p:nvSpPr>
          <p:cNvPr id="393" name="Google Shape;393;p36"/>
          <p:cNvSpPr txBox="1"/>
          <p:nvPr/>
        </p:nvSpPr>
        <p:spPr>
          <a:xfrm>
            <a:off x="4329112" y="1416050"/>
            <a:ext cx="22209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Radio</a:t>
            </a:r>
            <a:endParaRPr/>
          </a:p>
        </p:txBody>
      </p:sp>
      <p:sp>
        <p:nvSpPr>
          <p:cNvPr id="394" name="Google Shape;394;p36"/>
          <p:cNvSpPr txBox="1"/>
          <p:nvPr/>
        </p:nvSpPr>
        <p:spPr>
          <a:xfrm>
            <a:off x="4324350" y="1701800"/>
            <a:ext cx="2232025"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Television</a:t>
            </a:r>
            <a:endParaRPr/>
          </a:p>
        </p:txBody>
      </p:sp>
      <p:sp>
        <p:nvSpPr>
          <p:cNvPr id="395" name="Google Shape;395;p36"/>
          <p:cNvSpPr txBox="1"/>
          <p:nvPr/>
        </p:nvSpPr>
        <p:spPr>
          <a:xfrm>
            <a:off x="4329112" y="1997075"/>
            <a:ext cx="22209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Digital</a:t>
            </a:r>
            <a:endParaRPr/>
          </a:p>
        </p:txBody>
      </p:sp>
      <p:sp>
        <p:nvSpPr>
          <p:cNvPr id="396" name="Google Shape;396;p36"/>
          <p:cNvSpPr txBox="1"/>
          <p:nvPr/>
        </p:nvSpPr>
        <p:spPr>
          <a:xfrm>
            <a:off x="4329112" y="2339975"/>
            <a:ext cx="22209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Station Website</a:t>
            </a:r>
            <a:endParaRPr/>
          </a:p>
        </p:txBody>
      </p:sp>
      <p:sp>
        <p:nvSpPr>
          <p:cNvPr id="397" name="Google Shape;397;p36"/>
          <p:cNvSpPr txBox="1"/>
          <p:nvPr/>
        </p:nvSpPr>
        <p:spPr>
          <a:xfrm>
            <a:off x="4324350" y="2635250"/>
            <a:ext cx="2232025"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Social Media</a:t>
            </a:r>
            <a:endParaRPr/>
          </a:p>
        </p:txBody>
      </p:sp>
      <p:sp>
        <p:nvSpPr>
          <p:cNvPr id="398" name="Google Shape;398;p36"/>
          <p:cNvSpPr txBox="1"/>
          <p:nvPr/>
        </p:nvSpPr>
        <p:spPr>
          <a:xfrm>
            <a:off x="4329112" y="2954337"/>
            <a:ext cx="22209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Yellow Pages</a:t>
            </a:r>
            <a:endParaRPr/>
          </a:p>
        </p:txBody>
      </p:sp>
      <p:sp>
        <p:nvSpPr>
          <p:cNvPr id="399" name="Google Shape;399;p36"/>
          <p:cNvSpPr txBox="1"/>
          <p:nvPr/>
        </p:nvSpPr>
        <p:spPr>
          <a:xfrm>
            <a:off x="4310062" y="3281362"/>
            <a:ext cx="22209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SEM</a:t>
            </a:r>
            <a:endParaRPr/>
          </a:p>
        </p:txBody>
      </p:sp>
      <p:sp>
        <p:nvSpPr>
          <p:cNvPr id="400" name="Google Shape;400;p36"/>
          <p:cNvSpPr txBox="1"/>
          <p:nvPr/>
        </p:nvSpPr>
        <p:spPr>
          <a:xfrm>
            <a:off x="4329112" y="3556000"/>
            <a:ext cx="22209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01" name="Google Shape;401;p36"/>
          <p:cNvSpPr txBox="1"/>
          <p:nvPr/>
        </p:nvSpPr>
        <p:spPr>
          <a:xfrm>
            <a:off x="4329112" y="3859212"/>
            <a:ext cx="2220912"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02" name="Google Shape;402;p36"/>
          <p:cNvSpPr txBox="1"/>
          <p:nvPr/>
        </p:nvSpPr>
        <p:spPr>
          <a:xfrm>
            <a:off x="4651375" y="4217987"/>
            <a:ext cx="1916112"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1" i="0" lang="en-US" sz="1200" u="none">
                <a:solidFill>
                  <a:srgbClr val="00274D"/>
                </a:solidFill>
                <a:latin typeface="Corbel"/>
                <a:ea typeface="Corbel"/>
                <a:cs typeface="Corbel"/>
                <a:sym typeface="Corbel"/>
              </a:rPr>
              <a:t>Total Adv. Investment</a:t>
            </a:r>
            <a:endParaRPr/>
          </a:p>
        </p:txBody>
      </p:sp>
      <p:sp>
        <p:nvSpPr>
          <p:cNvPr id="403" name="Google Shape;403;p36"/>
          <p:cNvSpPr txBox="1"/>
          <p:nvPr/>
        </p:nvSpPr>
        <p:spPr>
          <a:xfrm>
            <a:off x="231775" y="1416050"/>
            <a:ext cx="1974850"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Print</a:t>
            </a:r>
            <a:endParaRPr/>
          </a:p>
        </p:txBody>
      </p:sp>
      <p:sp>
        <p:nvSpPr>
          <p:cNvPr id="404" name="Google Shape;404;p36"/>
          <p:cNvSpPr txBox="1"/>
          <p:nvPr/>
        </p:nvSpPr>
        <p:spPr>
          <a:xfrm>
            <a:off x="228600" y="1701800"/>
            <a:ext cx="1984375"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Cable</a:t>
            </a:r>
            <a:endParaRPr/>
          </a:p>
        </p:txBody>
      </p:sp>
      <p:sp>
        <p:nvSpPr>
          <p:cNvPr id="405" name="Google Shape;405;p36"/>
          <p:cNvSpPr txBox="1"/>
          <p:nvPr/>
        </p:nvSpPr>
        <p:spPr>
          <a:xfrm>
            <a:off x="231775" y="1997075"/>
            <a:ext cx="1974850"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Yellow Pages</a:t>
            </a:r>
            <a:endParaRPr/>
          </a:p>
        </p:txBody>
      </p:sp>
      <p:sp>
        <p:nvSpPr>
          <p:cNvPr id="406" name="Google Shape;406;p36"/>
          <p:cNvSpPr txBox="1"/>
          <p:nvPr/>
        </p:nvSpPr>
        <p:spPr>
          <a:xfrm>
            <a:off x="231775" y="2339975"/>
            <a:ext cx="1974850"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Direct Mail</a:t>
            </a:r>
            <a:endParaRPr/>
          </a:p>
        </p:txBody>
      </p:sp>
      <p:sp>
        <p:nvSpPr>
          <p:cNvPr id="407" name="Google Shape;407;p36"/>
          <p:cNvSpPr txBox="1"/>
          <p:nvPr/>
        </p:nvSpPr>
        <p:spPr>
          <a:xfrm>
            <a:off x="228600" y="2635250"/>
            <a:ext cx="1984375"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Television</a:t>
            </a:r>
            <a:endParaRPr/>
          </a:p>
        </p:txBody>
      </p:sp>
      <p:sp>
        <p:nvSpPr>
          <p:cNvPr id="408" name="Google Shape;408;p36"/>
          <p:cNvSpPr txBox="1"/>
          <p:nvPr/>
        </p:nvSpPr>
        <p:spPr>
          <a:xfrm>
            <a:off x="231775" y="2954337"/>
            <a:ext cx="1974850" cy="268287"/>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Clr>
                <a:srgbClr val="00274D"/>
              </a:buClr>
              <a:buSzPts val="1200"/>
              <a:buFont typeface="Corbel"/>
              <a:buNone/>
            </a:pPr>
            <a:r>
              <a:rPr b="0" i="0" lang="en-US" sz="1200" u="none">
                <a:solidFill>
                  <a:srgbClr val="00274D"/>
                </a:solidFill>
                <a:latin typeface="Corbel"/>
                <a:ea typeface="Corbel"/>
                <a:cs typeface="Corbel"/>
                <a:sym typeface="Corbel"/>
              </a:rPr>
              <a:t>Radio</a:t>
            </a:r>
            <a:endParaRPr/>
          </a:p>
        </p:txBody>
      </p:sp>
      <p:sp>
        <p:nvSpPr>
          <p:cNvPr id="409" name="Google Shape;409;p36"/>
          <p:cNvSpPr txBox="1"/>
          <p:nvPr/>
        </p:nvSpPr>
        <p:spPr>
          <a:xfrm>
            <a:off x="231775" y="3254375"/>
            <a:ext cx="1974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10" name="Google Shape;410;p36"/>
          <p:cNvSpPr txBox="1"/>
          <p:nvPr/>
        </p:nvSpPr>
        <p:spPr>
          <a:xfrm>
            <a:off x="231775" y="3556000"/>
            <a:ext cx="1974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11" name="Google Shape;411;p36"/>
          <p:cNvSpPr txBox="1"/>
          <p:nvPr/>
        </p:nvSpPr>
        <p:spPr>
          <a:xfrm>
            <a:off x="231775" y="3859212"/>
            <a:ext cx="1974850" cy="268287"/>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None/>
            </a:pPr>
            <a:r>
              <a:t/>
            </a:r>
            <a:endParaRPr b="0" i="0" sz="1800" u="none">
              <a:solidFill>
                <a:schemeClr val="dk1"/>
              </a:solidFill>
              <a:latin typeface="Corbel"/>
              <a:ea typeface="Corbel"/>
              <a:cs typeface="Corbel"/>
              <a:sym typeface="Corbel"/>
            </a:endParaRPr>
          </a:p>
        </p:txBody>
      </p:sp>
      <p:sp>
        <p:nvSpPr>
          <p:cNvPr id="412" name="Google Shape;412;p36"/>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7"/>
          <p:cNvSpPr txBox="1"/>
          <p:nvPr/>
        </p:nvSpPr>
        <p:spPr>
          <a:xfrm>
            <a:off x="990600" y="5964237"/>
            <a:ext cx="3471862"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Total Advertising Investment (TAI):</a:t>
            </a:r>
            <a:endParaRPr/>
          </a:p>
        </p:txBody>
      </p:sp>
      <p:sp>
        <p:nvSpPr>
          <p:cNvPr id="418" name="Google Shape;418;p37"/>
          <p:cNvSpPr txBox="1"/>
          <p:nvPr/>
        </p:nvSpPr>
        <p:spPr>
          <a:xfrm>
            <a:off x="5715000" y="5964237"/>
            <a:ext cx="287972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$80,000</a:t>
            </a:r>
            <a:endParaRPr/>
          </a:p>
        </p:txBody>
      </p:sp>
      <p:sp>
        <p:nvSpPr>
          <p:cNvPr id="419" name="Google Shape;419;p37"/>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420" name="Google Shape;420;p37"/>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274D"/>
              </a:buClr>
              <a:buSzPts val="4000"/>
              <a:buFont typeface="Corbel"/>
              <a:buNone/>
            </a:pPr>
            <a:r>
              <a:rPr b="1" i="0" lang="en-US" sz="4000" u="none">
                <a:solidFill>
                  <a:srgbClr val="00274D"/>
                </a:solidFill>
                <a:latin typeface="Corbel"/>
                <a:ea typeface="Corbel"/>
                <a:cs typeface="Corbel"/>
                <a:sym typeface="Corbel"/>
              </a:rPr>
              <a:t>Previous Year’s Media Allocation</a:t>
            </a:r>
            <a:endParaRPr/>
          </a:p>
        </p:txBody>
      </p:sp>
      <p:pic>
        <p:nvPicPr>
          <p:cNvPr id="421" name="Google Shape;421;p37"/>
          <p:cNvPicPr preferRelativeResize="0"/>
          <p:nvPr/>
        </p:nvPicPr>
        <p:blipFill rotWithShape="1">
          <a:blip r:embed="rId3">
            <a:alphaModFix/>
          </a:blip>
          <a:srcRect b="0" l="0" r="0" t="0"/>
          <a:stretch/>
        </p:blipFill>
        <p:spPr>
          <a:xfrm>
            <a:off x="-11112" y="1349375"/>
            <a:ext cx="8594725" cy="467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8"/>
          <p:cNvSpPr txBox="1"/>
          <p:nvPr/>
        </p:nvSpPr>
        <p:spPr>
          <a:xfrm>
            <a:off x="990600" y="5964237"/>
            <a:ext cx="3471862"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Total Advertising Investment (TAI):</a:t>
            </a:r>
            <a:endParaRPr/>
          </a:p>
        </p:txBody>
      </p:sp>
      <p:sp>
        <p:nvSpPr>
          <p:cNvPr id="427" name="Google Shape;427;p38"/>
          <p:cNvSpPr txBox="1"/>
          <p:nvPr/>
        </p:nvSpPr>
        <p:spPr>
          <a:xfrm>
            <a:off x="5715000" y="5964237"/>
            <a:ext cx="2879725" cy="360362"/>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00274D"/>
              </a:buClr>
              <a:buSzPts val="1800"/>
              <a:buFont typeface="Corbel"/>
              <a:buNone/>
            </a:pPr>
            <a:r>
              <a:rPr b="0" i="0" lang="en-US" sz="1800" u="none">
                <a:solidFill>
                  <a:srgbClr val="00274D"/>
                </a:solidFill>
                <a:latin typeface="Corbel"/>
                <a:ea typeface="Corbel"/>
                <a:cs typeface="Corbel"/>
                <a:sym typeface="Corbel"/>
              </a:rPr>
              <a:t>$100,000</a:t>
            </a:r>
            <a:endParaRPr/>
          </a:p>
        </p:txBody>
      </p:sp>
      <p:sp>
        <p:nvSpPr>
          <p:cNvPr id="428" name="Google Shape;428;p38"/>
          <p:cNvSpPr txBox="1"/>
          <p:nvPr/>
        </p:nvSpPr>
        <p:spPr>
          <a:xfrm>
            <a:off x="8686800" y="6553200"/>
            <a:ext cx="3810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Corbel"/>
              <a:buNone/>
            </a:pPr>
            <a:fld id="{00000000-1234-1234-1234-123412341234}" type="slidenum">
              <a:rPr b="0" i="0" lang="en-US" sz="1100" u="none">
                <a:solidFill>
                  <a:schemeClr val="lt1"/>
                </a:solidFill>
                <a:latin typeface="Corbel"/>
                <a:ea typeface="Corbel"/>
                <a:cs typeface="Corbel"/>
                <a:sym typeface="Corbel"/>
              </a:rPr>
              <a:t>‹#›</a:t>
            </a:fld>
            <a:endParaRPr/>
          </a:p>
        </p:txBody>
      </p:sp>
      <p:sp>
        <p:nvSpPr>
          <p:cNvPr id="429" name="Google Shape;429;p38"/>
          <p:cNvSpPr txBox="1"/>
          <p:nvPr/>
        </p:nvSpPr>
        <p:spPr>
          <a:xfrm>
            <a:off x="0" y="457200"/>
            <a:ext cx="914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2294A"/>
              </a:buClr>
              <a:buSzPts val="4000"/>
              <a:buFont typeface="Corbel"/>
              <a:buNone/>
            </a:pPr>
            <a:r>
              <a:rPr b="1" i="0" lang="en-US" sz="4000" u="none">
                <a:solidFill>
                  <a:srgbClr val="12294A"/>
                </a:solidFill>
                <a:latin typeface="Corbel"/>
                <a:ea typeface="Corbel"/>
                <a:cs typeface="Corbel"/>
                <a:sym typeface="Corbel"/>
              </a:rPr>
              <a:t>Proposed 12 Month Media Allocation</a:t>
            </a:r>
            <a:endParaRPr/>
          </a:p>
        </p:txBody>
      </p:sp>
      <p:pic>
        <p:nvPicPr>
          <p:cNvPr id="430" name="Google Shape;430;p38"/>
          <p:cNvPicPr preferRelativeResize="0"/>
          <p:nvPr/>
        </p:nvPicPr>
        <p:blipFill rotWithShape="1">
          <a:blip r:embed="rId3">
            <a:alphaModFix/>
          </a:blip>
          <a:srcRect b="0" l="0" r="0" t="0"/>
          <a:stretch/>
        </p:blipFill>
        <p:spPr>
          <a:xfrm>
            <a:off x="-11112" y="1349375"/>
            <a:ext cx="8594725" cy="467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